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338" r:id="rId3"/>
    <p:sldId id="389" r:id="rId4"/>
    <p:sldId id="257" r:id="rId5"/>
    <p:sldId id="332" r:id="rId6"/>
    <p:sldId id="334" r:id="rId7"/>
    <p:sldId id="258" r:id="rId8"/>
    <p:sldId id="358" r:id="rId9"/>
    <p:sldId id="335" r:id="rId10"/>
    <p:sldId id="265" r:id="rId11"/>
    <p:sldId id="333" r:id="rId12"/>
    <p:sldId id="260" r:id="rId13"/>
    <p:sldId id="340" r:id="rId14"/>
    <p:sldId id="341" r:id="rId15"/>
    <p:sldId id="339" r:id="rId16"/>
    <p:sldId id="342" r:id="rId17"/>
    <p:sldId id="269" r:id="rId18"/>
    <p:sldId id="343" r:id="rId19"/>
    <p:sldId id="346" r:id="rId20"/>
    <p:sldId id="344" r:id="rId21"/>
    <p:sldId id="345" r:id="rId22"/>
    <p:sldId id="357" r:id="rId23"/>
    <p:sldId id="274" r:id="rId24"/>
    <p:sldId id="348" r:id="rId25"/>
    <p:sldId id="347" r:id="rId26"/>
    <p:sldId id="350" r:id="rId27"/>
    <p:sldId id="351" r:id="rId28"/>
    <p:sldId id="352" r:id="rId29"/>
    <p:sldId id="353" r:id="rId30"/>
    <p:sldId id="354" r:id="rId31"/>
    <p:sldId id="355" r:id="rId32"/>
    <p:sldId id="356" r:id="rId33"/>
    <p:sldId id="285" r:id="rId34"/>
    <p:sldId id="390"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5" d="100"/>
          <a:sy n="75" d="100"/>
        </p:scale>
        <p:origin x="90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eg>
</file>

<file path=ppt/media/image30.jpeg>
</file>

<file path=ppt/media/image4.jpeg>
</file>

<file path=ppt/media/image5.png>
</file>

<file path=ppt/media/image6.jpeg>
</file>

<file path=ppt/media/image7.jpeg>
</file>

<file path=ppt/media/image8.jpe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85882-1FA6-7C36-25F6-A79559A4581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0B3E28B-AE7B-7C1A-1826-33E5077E43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035FB72-57B1-9F48-5402-80AF403C5743}"/>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5" name="Footer Placeholder 4">
            <a:extLst>
              <a:ext uri="{FF2B5EF4-FFF2-40B4-BE49-F238E27FC236}">
                <a16:creationId xmlns:a16="http://schemas.microsoft.com/office/drawing/2014/main" id="{F3CDED9C-11E8-0FB4-459E-A6ED2BAA55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5E8C74-F875-2F54-8372-1F9D6430DAED}"/>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32962893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24248-7F4E-D2EA-418A-C27E148CAB4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72D2759-7198-E058-A76C-515E69B4CB0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835407-BCA3-92CF-A6A3-2C48DEEDB792}"/>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5" name="Footer Placeholder 4">
            <a:extLst>
              <a:ext uri="{FF2B5EF4-FFF2-40B4-BE49-F238E27FC236}">
                <a16:creationId xmlns:a16="http://schemas.microsoft.com/office/drawing/2014/main" id="{BF32411A-7AE6-017F-7F88-0A4971367C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656424-B997-8D6D-F446-2AE089FD0049}"/>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3016927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8D4DD3-2300-2117-F525-1884A7AE21E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C460D1-D723-55DE-7FDB-898E9621002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B64296-3D9C-8D77-B9F4-B257A0B7F158}"/>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5" name="Footer Placeholder 4">
            <a:extLst>
              <a:ext uri="{FF2B5EF4-FFF2-40B4-BE49-F238E27FC236}">
                <a16:creationId xmlns:a16="http://schemas.microsoft.com/office/drawing/2014/main" id="{C3308E5E-5650-72CA-BDBF-5CB74DEB3E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C2F5E2-579F-FA28-AD54-FFA64959D4B3}"/>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30049173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D6155-F1E6-4F7B-B0A3-AFC399CF0D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F1EEBCA-A38C-47DD-9BF6-D3FB89217D9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892484-B51A-44F7-9F72-0120734E1327}"/>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5" name="Footer Placeholder 4">
            <a:extLst>
              <a:ext uri="{FF2B5EF4-FFF2-40B4-BE49-F238E27FC236}">
                <a16:creationId xmlns:a16="http://schemas.microsoft.com/office/drawing/2014/main" id="{AC69916C-9D1C-471D-B227-8C6F09D15D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F378D6-4DCF-4C42-B04C-7F62A7DE3302}"/>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12805136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10FC0-63E4-4F3B-944A-F49D22E577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4917BC-3D31-4FD8-842B-53A3A3BD38C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136FD6-614D-4579-AF31-A8DBFBCA725E}"/>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5" name="Footer Placeholder 4">
            <a:extLst>
              <a:ext uri="{FF2B5EF4-FFF2-40B4-BE49-F238E27FC236}">
                <a16:creationId xmlns:a16="http://schemas.microsoft.com/office/drawing/2014/main" id="{931A6F45-939C-4E2B-BF9E-1930ADFACA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6A0A06-737D-47F7-B55D-9D9773B3A8EF}"/>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33839607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5D9CD-CF79-40FD-B2DD-1F8D1CF92EA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C08F3B5-B902-4ED3-8E82-3EE03C2D990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5B76F0-1892-41CB-A3F0-7D822AAD4DE4}"/>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5" name="Footer Placeholder 4">
            <a:extLst>
              <a:ext uri="{FF2B5EF4-FFF2-40B4-BE49-F238E27FC236}">
                <a16:creationId xmlns:a16="http://schemas.microsoft.com/office/drawing/2014/main" id="{21671C17-F95D-4749-B7E2-26C8A9FF6B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2BFFB7-3AD0-4D64-93AF-2D5B5973B86F}"/>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25674466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C8FBD4-8862-4767-AACB-4EC0154617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7B8A7A7-37F1-4029-A2AE-10C434340EF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8AC774-4CCB-403B-9B98-3005FF4FEC5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A572699-4A73-424B-8848-02B79178D426}"/>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6" name="Footer Placeholder 5">
            <a:extLst>
              <a:ext uri="{FF2B5EF4-FFF2-40B4-BE49-F238E27FC236}">
                <a16:creationId xmlns:a16="http://schemas.microsoft.com/office/drawing/2014/main" id="{7E332CB0-C90E-4611-A152-8AD11B97E4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2D7C52-8690-49F5-88E5-84DCF2E3A56A}"/>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4244730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AAE46-27AE-420D-AE45-12EF3835829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D3F26C0-91BA-4471-84EF-E7547F16EB5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33A4AD-80FA-48C1-8CEB-3BB2300F865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084AE67-EF56-44A2-84F2-85C91420DF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75AC53-3993-44FD-BC5E-5B472A5EF59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6156111-6DBF-4113-865D-A3E02C188BA0}"/>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8" name="Footer Placeholder 7">
            <a:extLst>
              <a:ext uri="{FF2B5EF4-FFF2-40B4-BE49-F238E27FC236}">
                <a16:creationId xmlns:a16="http://schemas.microsoft.com/office/drawing/2014/main" id="{7ECFF836-02E7-4F15-9E61-C660DAE554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B89D80-27AC-4EAF-BC60-6384C342EF0F}"/>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10184791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4A050-2F99-4399-9BF5-BF3089F4B8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90DE8D9-C5C2-46BE-9220-F2BC8D74BB41}"/>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4" name="Footer Placeholder 3">
            <a:extLst>
              <a:ext uri="{FF2B5EF4-FFF2-40B4-BE49-F238E27FC236}">
                <a16:creationId xmlns:a16="http://schemas.microsoft.com/office/drawing/2014/main" id="{0CF24906-67B9-4402-89C0-ED94593D4DD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81AF19-6B93-4F44-A727-44EA6048C66F}"/>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74800855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FFB14D-9221-4309-A692-65A03D9BF7ED}"/>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3" name="Footer Placeholder 2">
            <a:extLst>
              <a:ext uri="{FF2B5EF4-FFF2-40B4-BE49-F238E27FC236}">
                <a16:creationId xmlns:a16="http://schemas.microsoft.com/office/drawing/2014/main" id="{568F32C6-C802-4BA2-87D7-C5E894B57C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F00947-785C-471B-853E-8BFCEB0AAF93}"/>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6166342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CC29F-562F-486E-A826-3B323A3136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1F07BF-B3B4-4921-BE22-D344CE5B400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EE138EE-CE63-466E-AE10-11F052A4BB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49A56D-E636-4915-AB52-DDFBEF0359F4}"/>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6" name="Footer Placeholder 5">
            <a:extLst>
              <a:ext uri="{FF2B5EF4-FFF2-40B4-BE49-F238E27FC236}">
                <a16:creationId xmlns:a16="http://schemas.microsoft.com/office/drawing/2014/main" id="{B3DC51D2-00FE-420E-807E-D03483C5CB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B3FAE2-7C3A-463A-A9F9-6AD5F8416450}"/>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889454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08F542-D4B2-78F3-B9AB-02EC6DEED8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71223C-BB8B-62A7-B8F8-A65F916DC5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FD9761-A146-A7F0-3AFD-2A5249C0B1EE}"/>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5" name="Footer Placeholder 4">
            <a:extLst>
              <a:ext uri="{FF2B5EF4-FFF2-40B4-BE49-F238E27FC236}">
                <a16:creationId xmlns:a16="http://schemas.microsoft.com/office/drawing/2014/main" id="{0CBBC9A4-42F7-623E-4A73-F2E1B4B8E3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5E9DEE-4884-A246-EC3B-7E04EFD481C6}"/>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33762446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43AFA2-7F30-47B0-A0C2-FA5B4CA942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13E30E-A8B1-4801-B6F1-D295F4E17D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A545953-3D45-4F27-A41E-191D2F965F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F0C210-6FB1-4D31-A2AF-C0214C4A4CF8}"/>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6" name="Footer Placeholder 5">
            <a:extLst>
              <a:ext uri="{FF2B5EF4-FFF2-40B4-BE49-F238E27FC236}">
                <a16:creationId xmlns:a16="http://schemas.microsoft.com/office/drawing/2014/main" id="{CF859CD6-20F5-49F2-A438-0BC6D1E3BA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0DA21E-C8A8-4832-B137-F805F009EE2F}"/>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9701111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63F969-2163-4DA0-A4A5-A3E92878958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930001-EDEB-46F4-AC7F-82B5D7A151B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DFE18-8898-4760-8CCA-EA5ED70381E2}"/>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5" name="Footer Placeholder 4">
            <a:extLst>
              <a:ext uri="{FF2B5EF4-FFF2-40B4-BE49-F238E27FC236}">
                <a16:creationId xmlns:a16="http://schemas.microsoft.com/office/drawing/2014/main" id="{CF599374-AABF-4871-92AA-001A4455BC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B53951-F483-440E-9874-190393E2E862}"/>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130356343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F799A3-4F4D-4E53-AA8C-E57F6258780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682FCC-93C3-4376-987E-D921BE74CB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C5F53-C5F9-4809-AD98-CAC7974C41FD}"/>
              </a:ext>
            </a:extLst>
          </p:cNvPr>
          <p:cNvSpPr>
            <a:spLocks noGrp="1"/>
          </p:cNvSpPr>
          <p:nvPr>
            <p:ph type="dt" sz="half" idx="10"/>
          </p:nvPr>
        </p:nvSpPr>
        <p:spPr/>
        <p:txBody>
          <a:bodyPr/>
          <a:lstStyle/>
          <a:p>
            <a:fld id="{F1A1080C-CE0F-4C05-B936-498DDA0BF5BF}" type="datetimeFigureOut">
              <a:rPr lang="en-US" smtClean="0"/>
              <a:t>4/3/2025</a:t>
            </a:fld>
            <a:endParaRPr lang="en-US"/>
          </a:p>
        </p:txBody>
      </p:sp>
      <p:sp>
        <p:nvSpPr>
          <p:cNvPr id="5" name="Footer Placeholder 4">
            <a:extLst>
              <a:ext uri="{FF2B5EF4-FFF2-40B4-BE49-F238E27FC236}">
                <a16:creationId xmlns:a16="http://schemas.microsoft.com/office/drawing/2014/main" id="{063A0E10-07B3-4562-9B76-73C7BCCA74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92309E-FE81-40DA-9790-DB999338DCBA}"/>
              </a:ext>
            </a:extLst>
          </p:cNvPr>
          <p:cNvSpPr>
            <a:spLocks noGrp="1"/>
          </p:cNvSpPr>
          <p:nvPr>
            <p:ph type="sldNum" sz="quarter" idx="12"/>
          </p:nvPr>
        </p:nvSpPr>
        <p:spPr/>
        <p:txBody>
          <a:bodyPr/>
          <a:lstStyle/>
          <a:p>
            <a:fld id="{B8B50660-E1FF-4CF2-B4AC-6051685D4195}" type="slidenum">
              <a:rPr lang="en-US" smtClean="0"/>
              <a:t>‹#›</a:t>
            </a:fld>
            <a:endParaRPr lang="en-US"/>
          </a:p>
        </p:txBody>
      </p:sp>
    </p:spTree>
    <p:extLst>
      <p:ext uri="{BB962C8B-B14F-4D97-AF65-F5344CB8AC3E}">
        <p14:creationId xmlns:p14="http://schemas.microsoft.com/office/powerpoint/2010/main" val="3817924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0E174-43B0-23AD-3D7A-5DC2830A36F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A9FCEF-E353-A33F-A053-C51815F69B6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F47226D-9CAD-EAE3-9FDB-69405B76E985}"/>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5" name="Footer Placeholder 4">
            <a:extLst>
              <a:ext uri="{FF2B5EF4-FFF2-40B4-BE49-F238E27FC236}">
                <a16:creationId xmlns:a16="http://schemas.microsoft.com/office/drawing/2014/main" id="{3E0D55CD-F7E2-304A-B3EF-6029A140FE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13769B-2A6F-E86A-4891-C7B6FD9A4290}"/>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7859594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AC049-E92B-03CA-AF85-0A2A7A0ED5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1F4A34-9616-324E-BFE1-96B799F9F3C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4E75B4F-4DA3-6300-1D4C-C226A272D2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46AB72-0EDC-0629-478B-A2C9D749B8FF}"/>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6" name="Footer Placeholder 5">
            <a:extLst>
              <a:ext uri="{FF2B5EF4-FFF2-40B4-BE49-F238E27FC236}">
                <a16:creationId xmlns:a16="http://schemas.microsoft.com/office/drawing/2014/main" id="{F982697D-816A-BFC5-5A9C-30788B83D2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DFF122-6450-5201-1B37-DB257587EA28}"/>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32939984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8757F-462B-A91B-4F9B-3A946F5349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BED3F99-A257-B0C1-FB9C-ECD5D5458C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CC4C4C-9C9E-775C-E7C2-076A400695B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312A563-2C11-7342-84E7-C536FABFB5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6DDC9E-7300-5647-A2A0-FD58AEFD42F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83027CD-8042-9C5B-6BF4-1C99B51476D2}"/>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8" name="Footer Placeholder 7">
            <a:extLst>
              <a:ext uri="{FF2B5EF4-FFF2-40B4-BE49-F238E27FC236}">
                <a16:creationId xmlns:a16="http://schemas.microsoft.com/office/drawing/2014/main" id="{C20D0457-6025-774E-C552-298D7FDD94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195A93F-EC1E-C8FE-7205-078F6A3B3302}"/>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31195902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BE445A-1770-1258-CF29-FCA25FC67B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814FCEF-DBFA-4301-7384-1275B0DA642C}"/>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4" name="Footer Placeholder 3">
            <a:extLst>
              <a:ext uri="{FF2B5EF4-FFF2-40B4-BE49-F238E27FC236}">
                <a16:creationId xmlns:a16="http://schemas.microsoft.com/office/drawing/2014/main" id="{EE228CA0-A1D4-9EA9-BA19-33E7BB8487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9B19440-EE34-1EDB-196B-77E41FF96EA2}"/>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1039529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2DBA07-CF5E-F81E-0786-44BE2A2C065B}"/>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3" name="Footer Placeholder 2">
            <a:extLst>
              <a:ext uri="{FF2B5EF4-FFF2-40B4-BE49-F238E27FC236}">
                <a16:creationId xmlns:a16="http://schemas.microsoft.com/office/drawing/2014/main" id="{389BAF6B-5FD0-9033-4C55-D68F0E289D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633466E-A473-B37D-49DF-7B2204A3F026}"/>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1768922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CCE7F-58E6-D58F-3CF5-4FAC79D310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F62F13D-CD6D-66BD-B685-0602DB6011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3CB226D-A92C-AE97-4971-22F4C26D23D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3796282-3235-2324-1718-6C24EEA700CC}"/>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6" name="Footer Placeholder 5">
            <a:extLst>
              <a:ext uri="{FF2B5EF4-FFF2-40B4-BE49-F238E27FC236}">
                <a16:creationId xmlns:a16="http://schemas.microsoft.com/office/drawing/2014/main" id="{F67C70E8-2E27-4B6C-FEC8-453FE5DBA9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5BA9AE3-2AC0-574C-C03E-3E7696962219}"/>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1060043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B729B-9C2A-8BE7-AABA-39C759E6DE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9933EE-C5AB-A3A8-58ED-7A03728F294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5FCC2A3-C73F-7D5E-AD51-EE997B4C69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DF6F3A-C6B4-F051-E150-126E3BF32D92}"/>
              </a:ext>
            </a:extLst>
          </p:cNvPr>
          <p:cNvSpPr>
            <a:spLocks noGrp="1"/>
          </p:cNvSpPr>
          <p:nvPr>
            <p:ph type="dt" sz="half" idx="10"/>
          </p:nvPr>
        </p:nvSpPr>
        <p:spPr/>
        <p:txBody>
          <a:bodyPr/>
          <a:lstStyle/>
          <a:p>
            <a:fld id="{F14FBC32-F6A5-4B2D-BB20-92E605F0D6A1}" type="datetimeFigureOut">
              <a:rPr lang="en-US" smtClean="0"/>
              <a:t>4/3/2025</a:t>
            </a:fld>
            <a:endParaRPr lang="en-US"/>
          </a:p>
        </p:txBody>
      </p:sp>
      <p:sp>
        <p:nvSpPr>
          <p:cNvPr id="6" name="Footer Placeholder 5">
            <a:extLst>
              <a:ext uri="{FF2B5EF4-FFF2-40B4-BE49-F238E27FC236}">
                <a16:creationId xmlns:a16="http://schemas.microsoft.com/office/drawing/2014/main" id="{26D6BD9C-4CA3-8E1A-A7F4-D6AC7F416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EDBACC-ADC6-DE67-1E10-871A974BE219}"/>
              </a:ext>
            </a:extLst>
          </p:cNvPr>
          <p:cNvSpPr>
            <a:spLocks noGrp="1"/>
          </p:cNvSpPr>
          <p:nvPr>
            <p:ph type="sldNum" sz="quarter" idx="12"/>
          </p:nvPr>
        </p:nvSpPr>
        <p:spPr/>
        <p:txBody>
          <a:bodyPr/>
          <a:lstStyle/>
          <a:p>
            <a:fld id="{594C3702-FD90-41CB-A166-F8A0E5517D0D}" type="slidenum">
              <a:rPr lang="en-US" smtClean="0"/>
              <a:t>‹#›</a:t>
            </a:fld>
            <a:endParaRPr lang="en-US"/>
          </a:p>
        </p:txBody>
      </p:sp>
    </p:spTree>
    <p:extLst>
      <p:ext uri="{BB962C8B-B14F-4D97-AF65-F5344CB8AC3E}">
        <p14:creationId xmlns:p14="http://schemas.microsoft.com/office/powerpoint/2010/main" val="14858688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4CF1527-6840-76DB-4231-CBBA4C7D5A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FD1A38-4B16-C81D-9DC7-A07129F490E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8C97E3-F8EE-CED4-34DE-A1F1BC7A090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14FBC32-F6A5-4B2D-BB20-92E605F0D6A1}" type="datetimeFigureOut">
              <a:rPr lang="en-US" smtClean="0"/>
              <a:t>4/3/2025</a:t>
            </a:fld>
            <a:endParaRPr lang="en-US"/>
          </a:p>
        </p:txBody>
      </p:sp>
      <p:sp>
        <p:nvSpPr>
          <p:cNvPr id="5" name="Footer Placeholder 4">
            <a:extLst>
              <a:ext uri="{FF2B5EF4-FFF2-40B4-BE49-F238E27FC236}">
                <a16:creationId xmlns:a16="http://schemas.microsoft.com/office/drawing/2014/main" id="{CC0445D7-6C89-0AB4-C175-F065267255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0908877-A7E2-6800-10CC-7E1C222294C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94C3702-FD90-41CB-A166-F8A0E5517D0D}" type="slidenum">
              <a:rPr lang="en-US" smtClean="0"/>
              <a:t>‹#›</a:t>
            </a:fld>
            <a:endParaRPr lang="en-US"/>
          </a:p>
        </p:txBody>
      </p:sp>
    </p:spTree>
    <p:extLst>
      <p:ext uri="{BB962C8B-B14F-4D97-AF65-F5344CB8AC3E}">
        <p14:creationId xmlns:p14="http://schemas.microsoft.com/office/powerpoint/2010/main" val="11931523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927589C-8035-46EB-94A9-129006D4FD6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74A171-CAE3-4BCC-836D-7F43EE85FF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9F3DF-7A7F-46A7-B762-884C13E9DC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A1080C-CE0F-4C05-B936-498DDA0BF5BF}" type="datetimeFigureOut">
              <a:rPr lang="en-US" smtClean="0"/>
              <a:t>4/3/2025</a:t>
            </a:fld>
            <a:endParaRPr lang="en-US"/>
          </a:p>
        </p:txBody>
      </p:sp>
      <p:sp>
        <p:nvSpPr>
          <p:cNvPr id="5" name="Footer Placeholder 4">
            <a:extLst>
              <a:ext uri="{FF2B5EF4-FFF2-40B4-BE49-F238E27FC236}">
                <a16:creationId xmlns:a16="http://schemas.microsoft.com/office/drawing/2014/main" id="{8D371F3A-06B6-4F5C-9808-49E2CD308A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D65569-9AE5-48AF-AD4E-09E0FF76D4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B50660-E1FF-4CF2-B4AC-6051685D4195}" type="slidenum">
              <a:rPr lang="en-US" smtClean="0"/>
              <a:t>‹#›</a:t>
            </a:fld>
            <a:endParaRPr lang="en-US"/>
          </a:p>
        </p:txBody>
      </p:sp>
    </p:spTree>
    <p:extLst>
      <p:ext uri="{BB962C8B-B14F-4D97-AF65-F5344CB8AC3E}">
        <p14:creationId xmlns:p14="http://schemas.microsoft.com/office/powerpoint/2010/main" val="90229936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hyperlink" Target="https://en.wikipedia.org/wiki/Passing_(racial_identity)" TargetMode="External"/><Relationship Id="rId3" Type="http://schemas.openxmlformats.org/officeDocument/2006/relationships/slideLayout" Target="../slideLayouts/slideLayout2.xml"/><Relationship Id="rId7" Type="http://schemas.openxmlformats.org/officeDocument/2006/relationships/hyperlink" Target="https://www.youtube.com/watch?v=YTOpYmQoXFM" TargetMode="Externa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hyperlink" Target="https://www.youtube.com/watch?v=aCND6VjXjAI" TargetMode="External"/><Relationship Id="rId5" Type="http://schemas.openxmlformats.org/officeDocument/2006/relationships/hyperlink" Target="https://www.youtube.com/watch?v=FZ7r2OVu1ss" TargetMode="External"/><Relationship Id="rId10" Type="http://schemas.openxmlformats.org/officeDocument/2006/relationships/image" Target="../media/image5.png"/><Relationship Id="rId4" Type="http://schemas.openxmlformats.org/officeDocument/2006/relationships/hyperlink" Target="https://www.youtube.com/watch?v=NxwqH47Ne70" TargetMode="External"/><Relationship Id="rId9" Type="http://schemas.openxmlformats.org/officeDocument/2006/relationships/hyperlink" Target="https://www.youtube.com/watch?v=7rKTjNj0cLY" TargetMode="Externa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5.png"/><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5.png"/><Relationship Id="rId5" Type="http://schemas.openxmlformats.org/officeDocument/2006/relationships/image" Target="../media/image12.jpeg"/><Relationship Id="rId4" Type="http://schemas.openxmlformats.org/officeDocument/2006/relationships/hyperlink" Target="https://www.youtube.com/watch?v=seRYpWkPmms" TargetMode="Externa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5.png"/><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5.png"/><Relationship Id="rId5" Type="http://schemas.openxmlformats.org/officeDocument/2006/relationships/image" Target="../media/image14.jpeg"/><Relationship Id="rId4" Type="http://schemas.openxmlformats.org/officeDocument/2006/relationships/hyperlink" Target="https://www.youtube.com/watch?v=Bfj5GHwgXno"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5.png"/><Relationship Id="rId5" Type="http://schemas.openxmlformats.org/officeDocument/2006/relationships/image" Target="../media/image16.jpeg"/><Relationship Id="rId4" Type="http://schemas.openxmlformats.org/officeDocument/2006/relationships/hyperlink" Target="https://www.youtube.com/watch?v=JVsKLvvunx4" TargetMode="Externa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5.png"/><Relationship Id="rId4" Type="http://schemas.openxmlformats.org/officeDocument/2006/relationships/image" Target="../media/image17.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5.png"/><Relationship Id="rId5" Type="http://schemas.openxmlformats.org/officeDocument/2006/relationships/image" Target="../media/image18.jpeg"/><Relationship Id="rId4" Type="http://schemas.openxmlformats.org/officeDocument/2006/relationships/hyperlink" Target="https://www.youtube.com/watch?v=T1ga1FgU10E"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www.youtube.com/watch?v=KBRYXZWzgiU"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5.png"/><Relationship Id="rId4" Type="http://schemas.openxmlformats.org/officeDocument/2006/relationships/image" Target="../media/image19.jpe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5.png"/><Relationship Id="rId5" Type="http://schemas.openxmlformats.org/officeDocument/2006/relationships/image" Target="../media/image20.jpeg"/><Relationship Id="rId4" Type="http://schemas.openxmlformats.org/officeDocument/2006/relationships/hyperlink" Target="https://www.youtube.com/watch?v=o6BaU616Ddk"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8" Type="http://schemas.openxmlformats.org/officeDocument/2006/relationships/hyperlink" Target="https://www.youtube.com/watch?v=B-Kuvzjlud8" TargetMode="External"/><Relationship Id="rId3" Type="http://schemas.openxmlformats.org/officeDocument/2006/relationships/slideLayout" Target="../slideLayouts/slideLayout2.xml"/><Relationship Id="rId7" Type="http://schemas.openxmlformats.org/officeDocument/2006/relationships/hyperlink" Target="https://www.youtube.com/watch?v=5NtcL0CryWA" TargetMode="Externa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hyperlink" Target="https://www.youtube.com/watch?v=2myhCfYGZEE" TargetMode="External"/><Relationship Id="rId5" Type="http://schemas.openxmlformats.org/officeDocument/2006/relationships/hyperlink" Target="https://www.youtube.com/watch?v=jYdypgmJmYA" TargetMode="External"/><Relationship Id="rId4" Type="http://schemas.openxmlformats.org/officeDocument/2006/relationships/hyperlink" Target="https://www.youtube.com/watch?v=K4_RpN8lR78" TargetMode="External"/><Relationship Id="rId9"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5.png"/><Relationship Id="rId5" Type="http://schemas.openxmlformats.org/officeDocument/2006/relationships/image" Target="../media/image22.jpeg"/><Relationship Id="rId4" Type="http://schemas.openxmlformats.org/officeDocument/2006/relationships/hyperlink" Target="https://www.youtube.com/watch?v=nS-l7xvs5ew" TargetMode="Externa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5.png"/><Relationship Id="rId5" Type="http://schemas.openxmlformats.org/officeDocument/2006/relationships/hyperlink" Target="https://www.youtube.com/watch?v=skxDOOXLUBg" TargetMode="External"/><Relationship Id="rId4" Type="http://schemas.openxmlformats.org/officeDocument/2006/relationships/image" Target="../media/image23.jpe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5.png"/><Relationship Id="rId4" Type="http://schemas.openxmlformats.org/officeDocument/2006/relationships/image" Target="../media/image24.jpe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5.png"/><Relationship Id="rId5" Type="http://schemas.openxmlformats.org/officeDocument/2006/relationships/image" Target="../media/image25.jpeg"/><Relationship Id="rId4" Type="http://schemas.openxmlformats.org/officeDocument/2006/relationships/hyperlink" Target="https://www.youtube.com/watch?v=hFKcxtH7wkw" TargetMode="Externa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5.png"/><Relationship Id="rId5" Type="http://schemas.openxmlformats.org/officeDocument/2006/relationships/image" Target="../media/image26.jpeg"/><Relationship Id="rId4" Type="http://schemas.openxmlformats.org/officeDocument/2006/relationships/hyperlink" Target="https://www.youtube.com/watch?v=aCEjVC3Dtn8" TargetMode="Externa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5.png"/><Relationship Id="rId5" Type="http://schemas.openxmlformats.org/officeDocument/2006/relationships/hyperlink" Target="https://www.youtube.com/watch?v=WVOVzmrmAxo" TargetMode="External"/><Relationship Id="rId4" Type="http://schemas.openxmlformats.org/officeDocument/2006/relationships/image" Target="../media/image27.jpeg"/></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5.png"/><Relationship Id="rId4" Type="http://schemas.openxmlformats.org/officeDocument/2006/relationships/hyperlink" Target="https://www.youtube.com/watch?v=enmdum3OUlM" TargetMode="Externa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5.png"/><Relationship Id="rId5" Type="http://schemas.openxmlformats.org/officeDocument/2006/relationships/image" Target="../media/image28.jpeg"/><Relationship Id="rId4" Type="http://schemas.openxmlformats.org/officeDocument/2006/relationships/hyperlink" Target="https://www.youtube.com/watch?v=K6IXQbXPO3I" TargetMode="Externa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5.png"/><Relationship Id="rId4" Type="http://schemas.openxmlformats.org/officeDocument/2006/relationships/image" Target="../media/image29.jpeg"/></Relationships>
</file>

<file path=ppt/slides/_rels/slide33.xml.rels><?xml version="1.0" encoding="UTF-8" standalone="yes"?>
<Relationships xmlns="http://schemas.openxmlformats.org/package/2006/relationships"><Relationship Id="rId3" Type="http://schemas.openxmlformats.org/officeDocument/2006/relationships/hyperlink" Target="https://www.swank.com/digital-campus/details/56246-blackkklansman?bucketName=Movies%20&amp;%20TV&amp;movieName=BlacKkKlansman&amp;widget=FILM-RESULTS-undefined" TargetMode="External"/><Relationship Id="rId2" Type="http://schemas.openxmlformats.org/officeDocument/2006/relationships/hyperlink" Target="https://www.youtube.com/watch?v=2RsUShk78Z0" TargetMode="Externa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hyperlink" Target="https://www.youtube.com/watch?v=LIKU5kncg8U"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7.jpeg"/><Relationship Id="rId4" Type="http://schemas.openxmlformats.org/officeDocument/2006/relationships/hyperlink" Target="https://www.youtube.com/watch?v=GBzDH-Vwzy4"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10.jpeg"/><Relationship Id="rId4" Type="http://schemas.openxmlformats.org/officeDocument/2006/relationships/hyperlink" Target="https://www.youtube.com/watch?v=z1ed4k4ZoBQ"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collage of a group of people&#10;&#10;Description automatically generated">
            <a:extLst>
              <a:ext uri="{FF2B5EF4-FFF2-40B4-BE49-F238E27FC236}">
                <a16:creationId xmlns:a16="http://schemas.microsoft.com/office/drawing/2014/main" id="{3398210F-70C3-0515-D731-D0941AA0D06A}"/>
              </a:ext>
            </a:extLst>
          </p:cNvPr>
          <p:cNvPicPr>
            <a:picLocks noChangeAspect="1"/>
          </p:cNvPicPr>
          <p:nvPr/>
        </p:nvPicPr>
        <p:blipFill rotWithShape="1">
          <a:blip r:embed="rId2" cstate="email">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8" name="Rectangle 27">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6429F3A-E384-48EF-929F-210F8F1C3FA4}"/>
              </a:ext>
            </a:extLst>
          </p:cNvPr>
          <p:cNvSpPr>
            <a:spLocks noGrp="1"/>
          </p:cNvSpPr>
          <p:nvPr>
            <p:ph type="ctrTitle"/>
          </p:nvPr>
        </p:nvSpPr>
        <p:spPr>
          <a:xfrm>
            <a:off x="523875" y="5317240"/>
            <a:ext cx="11210925" cy="744836"/>
          </a:xfrm>
        </p:spPr>
        <p:txBody>
          <a:bodyPr vert="horz" lIns="91440" tIns="45720" rIns="91440" bIns="45720" rtlCol="0" anchor="ctr">
            <a:noAutofit/>
          </a:bodyPr>
          <a:lstStyle/>
          <a:p>
            <a:r>
              <a:rPr lang="en-US" sz="4800" b="1" dirty="0"/>
              <a:t>AFRICAN AMERICANS AND AMERICAN FILM</a:t>
            </a:r>
            <a:endParaRPr lang="en-US" sz="4800" b="1" dirty="0">
              <a:solidFill>
                <a:schemeClr val="tx1">
                  <a:lumMod val="85000"/>
                  <a:lumOff val="15000"/>
                </a:schemeClr>
              </a:solidFill>
            </a:endParaRPr>
          </a:p>
        </p:txBody>
      </p:sp>
      <p:cxnSp>
        <p:nvCxnSpPr>
          <p:cNvPr id="30" name="Straight Connector 29">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727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63038BC-9FCB-466B-8EE5-7B0DC8F25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058F4797-C77D-4821-B8FF-057D7524C6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14">
            <a:extLst>
              <a:ext uri="{FF2B5EF4-FFF2-40B4-BE49-F238E27FC236}">
                <a16:creationId xmlns:a16="http://schemas.microsoft.com/office/drawing/2014/main" id="{290CB3DB-B42E-47BF-A595-527CB329A2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95515" y="685800"/>
            <a:ext cx="10800971" cy="5486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6F228D0-D31A-2403-C64A-0F459427D8E2}"/>
              </a:ext>
            </a:extLst>
          </p:cNvPr>
          <p:cNvSpPr>
            <a:spLocks noGrp="1"/>
          </p:cNvSpPr>
          <p:nvPr>
            <p:ph type="title"/>
          </p:nvPr>
        </p:nvSpPr>
        <p:spPr>
          <a:xfrm>
            <a:off x="770331" y="827266"/>
            <a:ext cx="6278880" cy="539033"/>
          </a:xfrm>
        </p:spPr>
        <p:txBody>
          <a:bodyPr>
            <a:normAutofit/>
          </a:bodyPr>
          <a:lstStyle/>
          <a:p>
            <a:pPr algn="ctr"/>
            <a:r>
              <a:rPr lang="en-US" sz="2800" b="1" dirty="0"/>
              <a:t>Early Cinema Black-Owned Film Companies</a:t>
            </a:r>
          </a:p>
        </p:txBody>
      </p:sp>
      <p:sp>
        <p:nvSpPr>
          <p:cNvPr id="3" name="Content Placeholder 2">
            <a:extLst>
              <a:ext uri="{FF2B5EF4-FFF2-40B4-BE49-F238E27FC236}">
                <a16:creationId xmlns:a16="http://schemas.microsoft.com/office/drawing/2014/main" id="{39C1D6B6-D7A1-6B8B-CF59-233865F81C15}"/>
              </a:ext>
            </a:extLst>
          </p:cNvPr>
          <p:cNvSpPr>
            <a:spLocks noGrp="1"/>
          </p:cNvSpPr>
          <p:nvPr>
            <p:ph idx="1"/>
          </p:nvPr>
        </p:nvSpPr>
        <p:spPr>
          <a:xfrm>
            <a:off x="695515" y="1353541"/>
            <a:ext cx="10634732" cy="2254185"/>
          </a:xfrm>
        </p:spPr>
        <p:txBody>
          <a:bodyPr>
            <a:normAutofit fontScale="92500"/>
          </a:bodyPr>
          <a:lstStyle/>
          <a:p>
            <a:pPr marL="125730" indent="-125730" defTabSz="502920">
              <a:spcBef>
                <a:spcPts val="550"/>
              </a:spcBef>
            </a:pPr>
            <a:r>
              <a:rPr lang="en-US" sz="1700" b="1" kern="1200" dirty="0">
                <a:solidFill>
                  <a:prstClr val="black"/>
                </a:solidFill>
                <a:latin typeface="Crimson Text"/>
                <a:ea typeface="+mn-ea"/>
                <a:cs typeface="+mn-cs"/>
              </a:rPr>
              <a:t>Foster Photoplay Company</a:t>
            </a:r>
            <a:r>
              <a:rPr lang="en-US" sz="1700" kern="1200" dirty="0">
                <a:solidFill>
                  <a:prstClr val="black"/>
                </a:solidFill>
                <a:latin typeface="Crimson Text"/>
                <a:ea typeface="+mn-ea"/>
                <a:cs typeface="+mn-cs"/>
              </a:rPr>
              <a:t>: founded by William Foster in Chicago in 1910, he became the first African American to launch a movie studio. Foster wanted African Americans to control their narratives as many films with Black casts were owned by white studios and reinforced atrocious stereotypes promoting further disenfranchisement of marginalized Blacks. </a:t>
            </a:r>
            <a:endParaRPr lang="en-US" sz="1700" dirty="0">
              <a:solidFill>
                <a:prstClr val="black"/>
              </a:solidFill>
              <a:latin typeface="Crimson Text"/>
            </a:endParaRPr>
          </a:p>
          <a:p>
            <a:pPr marL="125730" indent="-125730" defTabSz="502920">
              <a:spcBef>
                <a:spcPts val="550"/>
              </a:spcBef>
            </a:pPr>
            <a:r>
              <a:rPr lang="en-US" sz="1700" b="1" kern="1200" dirty="0">
                <a:solidFill>
                  <a:prstClr val="black"/>
                </a:solidFill>
                <a:latin typeface="Crimson Text"/>
                <a:ea typeface="+mn-ea"/>
                <a:cs typeface="+mn-cs"/>
              </a:rPr>
              <a:t>Lincoln Motion Picture Company: </a:t>
            </a:r>
            <a:r>
              <a:rPr lang="en-US" sz="1700" kern="1200" dirty="0">
                <a:solidFill>
                  <a:prstClr val="black"/>
                </a:solidFill>
                <a:latin typeface="Crimson Text"/>
                <a:ea typeface="+mn-ea"/>
                <a:cs typeface="+mn-cs"/>
              </a:rPr>
              <a:t>founded in 1916 in Omaha, Nebraska by actor Noble Johnson and his brother George Johnson, before relocating to Los Angeles. The Johnsons were among the very first Black producers of African-American film and their company was the first to produce race movies. Their mission statement was to "encourage black pride“ with its "mostly family-oriented pictures. The company was short-lived due to lack of support from theaters and low sales and ended after producing 5 pictures. But, its legacy remained an inspiration for future Black movie studios to come.</a:t>
            </a:r>
          </a:p>
          <a:p>
            <a:pPr marL="125730" indent="-125730" defTabSz="502920">
              <a:spcBef>
                <a:spcPts val="550"/>
              </a:spcBef>
            </a:pPr>
            <a:r>
              <a:rPr lang="en-US" sz="1700" b="1" kern="1200" dirty="0">
                <a:solidFill>
                  <a:prstClr val="black"/>
                </a:solidFill>
                <a:latin typeface="Crimson Text"/>
                <a:ea typeface="+mn-ea"/>
                <a:cs typeface="+mn-cs"/>
              </a:rPr>
              <a:t>Peter P. Jones Photoplay Company</a:t>
            </a:r>
            <a:r>
              <a:rPr lang="en-US" sz="1700" kern="1200" dirty="0">
                <a:solidFill>
                  <a:prstClr val="black"/>
                </a:solidFill>
                <a:latin typeface="Crimson Text"/>
                <a:ea typeface="+mn-ea"/>
                <a:cs typeface="+mn-cs"/>
              </a:rPr>
              <a:t>: founded in 1917. Films showed the progress of African Americans in the United States.</a:t>
            </a:r>
          </a:p>
          <a:p>
            <a:pPr algn="l"/>
            <a:endParaRPr lang="en-US" sz="1700" dirty="0">
              <a:solidFill>
                <a:prstClr val="black"/>
              </a:solidFill>
              <a:latin typeface="Crimson Text"/>
            </a:endParaRPr>
          </a:p>
        </p:txBody>
      </p:sp>
      <p:sp>
        <p:nvSpPr>
          <p:cNvPr id="4" name="TextBox 3">
            <a:extLst>
              <a:ext uri="{FF2B5EF4-FFF2-40B4-BE49-F238E27FC236}">
                <a16:creationId xmlns:a16="http://schemas.microsoft.com/office/drawing/2014/main" id="{F93952E7-DC00-A747-8EBB-3171CE03B1FA}"/>
              </a:ext>
            </a:extLst>
          </p:cNvPr>
          <p:cNvSpPr txBox="1"/>
          <p:nvPr/>
        </p:nvSpPr>
        <p:spPr>
          <a:xfrm>
            <a:off x="695514" y="4355259"/>
            <a:ext cx="10669354" cy="1692771"/>
          </a:xfrm>
          <a:prstGeom prst="rect">
            <a:avLst/>
          </a:prstGeom>
          <a:noFill/>
        </p:spPr>
        <p:txBody>
          <a:bodyPr wrap="square" rtlCol="0">
            <a:spAutoFit/>
          </a:bodyPr>
          <a:lstStyle/>
          <a:p>
            <a:pPr marL="157163" marR="0" lvl="0" indent="-157163" algn="l" defTabSz="50292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prstClr val="black"/>
                </a:solidFill>
                <a:effectLst/>
                <a:uLnTx/>
                <a:uFillTx/>
                <a:latin typeface="Crimson Text"/>
                <a:ea typeface="+mn-ea"/>
                <a:cs typeface="+mn-cs"/>
              </a:rPr>
              <a:t>Ebony Film Corporation: </a:t>
            </a:r>
            <a:r>
              <a:rPr kumimoji="0" lang="en-US" sz="1600" b="0" i="0" u="none" strike="noStrike" kern="1200" cap="none" spc="0" normalizeH="0" baseline="0" noProof="0" dirty="0">
                <a:ln>
                  <a:noFill/>
                </a:ln>
                <a:solidFill>
                  <a:prstClr val="black"/>
                </a:solidFill>
                <a:effectLst/>
                <a:uLnTx/>
                <a:uFillTx/>
                <a:latin typeface="Crimson Text"/>
                <a:ea typeface="+mn-ea"/>
                <a:cs typeface="+mn-cs"/>
              </a:rPr>
              <a:t>founded in 1915. The Chicago-based movie studio was considered to be one of the first companies to feature entirely Black casts in their motion pictures. Black audiences were turned off by many of the racial stereotypes exhibited in their films. This was coming off the heels of D.W. Griffith’s Birth of a Nation. When the studio’s reputation was compromised, the company responded by changing its name to Ebony Films and hiring a Black staff to run the show in 1917.</a:t>
            </a:r>
            <a:br>
              <a:rPr kumimoji="0" lang="en-US" sz="1600" b="0" i="0" u="none" strike="noStrike" kern="1200" cap="none" spc="0" normalizeH="0" baseline="0" noProof="0" dirty="0">
                <a:ln>
                  <a:noFill/>
                </a:ln>
                <a:solidFill>
                  <a:prstClr val="black"/>
                </a:solidFill>
                <a:effectLst/>
                <a:uLnTx/>
                <a:uFillTx/>
                <a:latin typeface="Crimson Text"/>
                <a:ea typeface="+mn-ea"/>
                <a:cs typeface="+mn-cs"/>
              </a:rPr>
            </a:br>
            <a:endParaRPr kumimoji="0" lang="en-US" sz="200" b="0" i="0" u="none" strike="noStrike" kern="1200" cap="none" spc="0" normalizeH="0" baseline="0" noProof="0" dirty="0">
              <a:ln>
                <a:noFill/>
              </a:ln>
              <a:solidFill>
                <a:prstClr val="black"/>
              </a:solidFill>
              <a:effectLst/>
              <a:uLnTx/>
              <a:uFillTx/>
              <a:latin typeface="Crimson Text"/>
              <a:ea typeface="+mn-ea"/>
              <a:cs typeface="+mn-cs"/>
            </a:endParaRPr>
          </a:p>
          <a:p>
            <a:pPr marL="157163" marR="0" lvl="0" indent="-157163" algn="l" defTabSz="502920" rtl="0" eaLnBrk="1" fontAlgn="auto" latinLnBrk="0" hangingPunct="1">
              <a:lnSpc>
                <a:spcPct val="100000"/>
              </a:lnSpc>
              <a:spcBef>
                <a:spcPts val="0"/>
              </a:spcBef>
              <a:spcAft>
                <a:spcPts val="600"/>
              </a:spcAft>
              <a:buClrTx/>
              <a:buSzTx/>
              <a:buFont typeface="Arial" panose="020B0604020202020204" pitchFamily="34" charset="0"/>
              <a:buChar char="•"/>
              <a:tabLst/>
              <a:defRPr/>
            </a:pPr>
            <a:r>
              <a:rPr kumimoji="0" lang="en-US" sz="1600" b="1" i="0" u="none" strike="noStrike" kern="1200" cap="none" spc="0" normalizeH="0" baseline="0" noProof="0" dirty="0">
                <a:ln>
                  <a:noFill/>
                </a:ln>
                <a:solidFill>
                  <a:prstClr val="black"/>
                </a:solidFill>
                <a:effectLst/>
                <a:uLnTx/>
                <a:uFillTx/>
                <a:latin typeface="Crimson Text"/>
                <a:ea typeface="+mn-ea"/>
                <a:cs typeface="+mn-cs"/>
              </a:rPr>
              <a:t>Norman Studios: </a:t>
            </a:r>
            <a:r>
              <a:rPr kumimoji="0" lang="en-US" sz="1600" b="0" i="0" u="none" strike="noStrike" kern="1200" cap="none" spc="0" normalizeH="0" baseline="0" noProof="0" dirty="0">
                <a:ln>
                  <a:noFill/>
                </a:ln>
                <a:solidFill>
                  <a:prstClr val="black"/>
                </a:solidFill>
                <a:effectLst/>
                <a:uLnTx/>
                <a:uFillTx/>
                <a:latin typeface="Crimson Text"/>
                <a:ea typeface="+mn-ea"/>
                <a:cs typeface="+mn-cs"/>
              </a:rPr>
              <a:t>founded in 1920 in Jacksonville, Florida. Produced drama films with African American casts, even though Norman, himself, was white. Between 1920 and 1928, however, </a:t>
            </a:r>
            <a:r>
              <a:rPr kumimoji="0" lang="en-US" sz="1600" b="1" i="0" u="none" strike="noStrike" kern="1200" cap="none" spc="0" normalizeH="0" baseline="0" noProof="0" dirty="0">
                <a:ln>
                  <a:noFill/>
                </a:ln>
                <a:solidFill>
                  <a:prstClr val="black"/>
                </a:solidFill>
                <a:effectLst/>
                <a:uLnTx/>
                <a:uFillTx/>
                <a:latin typeface="Crimson Text"/>
                <a:ea typeface="+mn-ea"/>
                <a:cs typeface="+mn-cs"/>
              </a:rPr>
              <a:t>he made a string of successful films, starring Black actors.</a:t>
            </a:r>
          </a:p>
        </p:txBody>
      </p:sp>
      <p:sp>
        <p:nvSpPr>
          <p:cNvPr id="5" name="Title 1">
            <a:extLst>
              <a:ext uri="{FF2B5EF4-FFF2-40B4-BE49-F238E27FC236}">
                <a16:creationId xmlns:a16="http://schemas.microsoft.com/office/drawing/2014/main" id="{BB2F5F92-AFD2-9082-68A1-B7294D8B26B8}"/>
              </a:ext>
            </a:extLst>
          </p:cNvPr>
          <p:cNvSpPr txBox="1">
            <a:spLocks/>
          </p:cNvSpPr>
          <p:nvPr/>
        </p:nvSpPr>
        <p:spPr>
          <a:xfrm>
            <a:off x="914680" y="3894605"/>
            <a:ext cx="10669354" cy="460654"/>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0" marR="0" lvl="0" indent="0" algn="l" defTabSz="502920" rtl="0" eaLnBrk="1" fontAlgn="auto" latinLnBrk="0" hangingPunct="1">
              <a:lnSpc>
                <a:spcPct val="90000"/>
              </a:lnSpc>
              <a:spcBef>
                <a:spcPct val="0"/>
              </a:spcBef>
              <a:spcAft>
                <a:spcPts val="600"/>
              </a:spcAft>
              <a:buClrTx/>
              <a:buSzTx/>
              <a:buFontTx/>
              <a:buNone/>
              <a:tabLst/>
              <a:defRPr/>
            </a:pPr>
            <a:r>
              <a:rPr kumimoji="0" lang="en-US" sz="2800" b="1" i="0" u="none" strike="noStrike" kern="1200" cap="none" spc="0" normalizeH="0" baseline="0" noProof="0" dirty="0">
                <a:ln>
                  <a:noFill/>
                </a:ln>
                <a:solidFill>
                  <a:prstClr val="black"/>
                </a:solidFill>
                <a:effectLst/>
                <a:uLnTx/>
                <a:uFillTx/>
                <a:latin typeface="Calibri Light" panose="020F0302020204030204"/>
                <a:ea typeface="+mj-ea"/>
                <a:cs typeface="+mj-cs"/>
              </a:rPr>
              <a:t>Early Cinema White-Owned Film Companies that featured Black Casts</a:t>
            </a:r>
          </a:p>
        </p:txBody>
      </p:sp>
      <p:pic>
        <p:nvPicPr>
          <p:cNvPr id="6" name="Slide 9">
            <a:hlinkClick r:id="" action="ppaction://media"/>
            <a:extLst>
              <a:ext uri="{FF2B5EF4-FFF2-40B4-BE49-F238E27FC236}">
                <a16:creationId xmlns:a16="http://schemas.microsoft.com/office/drawing/2014/main" id="{41F16322-5873-3DD0-814F-F93D16CC66A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47191" y="146685"/>
            <a:ext cx="487363" cy="487363"/>
          </a:xfrm>
          <a:prstGeom prst="rect">
            <a:avLst/>
          </a:prstGeom>
        </p:spPr>
      </p:pic>
    </p:spTree>
    <p:extLst>
      <p:ext uri="{BB962C8B-B14F-4D97-AF65-F5344CB8AC3E}">
        <p14:creationId xmlns:p14="http://schemas.microsoft.com/office/powerpoint/2010/main" val="1998212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63"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B9CCF1-1347-4E4B-F271-1200BE41DABE}"/>
              </a:ext>
            </a:extLst>
          </p:cNvPr>
          <p:cNvSpPr>
            <a:spLocks noGrp="1"/>
          </p:cNvSpPr>
          <p:nvPr>
            <p:ph type="title"/>
          </p:nvPr>
        </p:nvSpPr>
        <p:spPr>
          <a:xfrm>
            <a:off x="232918" y="153880"/>
            <a:ext cx="9688296" cy="483212"/>
          </a:xfrm>
        </p:spPr>
        <p:txBody>
          <a:bodyPr anchor="b">
            <a:normAutofit/>
          </a:bodyPr>
          <a:lstStyle/>
          <a:p>
            <a:r>
              <a:rPr lang="en-US" sz="1600" b="1" kern="0" dirty="0">
                <a:effectLst/>
                <a:latin typeface="Arial" panose="020B0604020202020204" pitchFamily="34" charset="0"/>
                <a:ea typeface="Times New Roman" panose="02020603050405020304" pitchFamily="18" charset="0"/>
              </a:rPr>
              <a:t>Black Stereotypes in Early American Cinema</a:t>
            </a:r>
            <a:endParaRPr lang="en-US" sz="1600" dirty="0"/>
          </a:p>
        </p:txBody>
      </p:sp>
      <p:sp>
        <p:nvSpPr>
          <p:cNvPr id="3" name="Content Placeholder 2">
            <a:extLst>
              <a:ext uri="{FF2B5EF4-FFF2-40B4-BE49-F238E27FC236}">
                <a16:creationId xmlns:a16="http://schemas.microsoft.com/office/drawing/2014/main" id="{EA148106-B4AB-090F-D426-0DD51139CB28}"/>
              </a:ext>
            </a:extLst>
          </p:cNvPr>
          <p:cNvSpPr>
            <a:spLocks noGrp="1"/>
          </p:cNvSpPr>
          <p:nvPr>
            <p:ph idx="1"/>
          </p:nvPr>
        </p:nvSpPr>
        <p:spPr>
          <a:xfrm>
            <a:off x="232918" y="850164"/>
            <a:ext cx="11726163" cy="5350424"/>
          </a:xfrm>
        </p:spPr>
        <p:txBody>
          <a:bodyPr anchor="t">
            <a:noAutofit/>
          </a:bodyPr>
          <a:lstStyle/>
          <a:p>
            <a:pPr marL="0" marR="0" indent="0">
              <a:spcBef>
                <a:spcPts val="1200"/>
              </a:spcBef>
              <a:spcAft>
                <a:spcPts val="0"/>
              </a:spcAft>
              <a:buNone/>
            </a:pP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Film scholars have identified five broad categories of Black stereotypes in early American cinema:</a:t>
            </a:r>
          </a:p>
          <a:p>
            <a:pPr marR="0">
              <a:spcBef>
                <a:spcPts val="1200"/>
              </a:spcBef>
              <a:spcAft>
                <a:spcPts val="0"/>
              </a:spcAft>
            </a:pPr>
            <a:r>
              <a:rPr lang="en-US" sz="1450" b="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Uncle Tom</a:t>
            </a:r>
            <a:r>
              <a:rPr lang="en-US" sz="1450" b="1" dirty="0">
                <a:solidFill>
                  <a:srgbClr val="0000FF"/>
                </a:solidFill>
                <a:latin typeface="Arial" panose="020B0604020202020204" pitchFamily="34" charset="0"/>
                <a:cs typeface="Arial" panose="020B0604020202020204" pitchFamily="34" charset="0"/>
              </a:rPr>
              <a:t> </a:t>
            </a: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and </a:t>
            </a:r>
            <a:r>
              <a:rPr lang="en-US" sz="1450" b="1" dirty="0">
                <a:solidFill>
                  <a:srgbClr val="0000FF"/>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Mammy</a:t>
            </a: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roles: the slave who seemed to actually enjoy life on the plantation. </a:t>
            </a:r>
          </a:p>
          <a:p>
            <a:pPr lvl="1">
              <a:spcBef>
                <a:spcPts val="1200"/>
              </a:spcBef>
            </a:pP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most infamous example of the Uncle Tom stereotype is James Baskett’s performance as Uncle Remus in Walt Disney’s </a:t>
            </a:r>
            <a:b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r>
              <a:rPr lang="en-US" sz="1450" i="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Song of the South</a:t>
            </a: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(1946), a film blatantly offensive in its portrayal of happy and devoted slaves.</a:t>
            </a:r>
          </a:p>
          <a:p>
            <a:pPr lvl="1">
              <a:spcBef>
                <a:spcPts val="1200"/>
              </a:spcBef>
            </a:pP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Hattie McDaniel played the most famous version of the Mammy character, Scarlet O’Hara’s loyal slave in </a:t>
            </a:r>
            <a:r>
              <a:rPr lang="en-US" sz="1450" i="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Gone with the Wind</a:t>
            </a: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(1939), for which she won the Academy Award for Best Supporting Actress. In fact, she was the first African American to win an Oscar.</a:t>
            </a:r>
            <a:endParaRPr lang="en-US" sz="145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spcBef>
                <a:spcPts val="1200"/>
              </a:spcBef>
              <a:spcAft>
                <a:spcPts val="0"/>
              </a:spcAft>
            </a:pPr>
            <a:r>
              <a:rPr lang="en-US" sz="1450" b="1" dirty="0">
                <a:solidFill>
                  <a:srgbClr val="0000FF"/>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Coon</a:t>
            </a:r>
            <a:r>
              <a:rPr lang="en-US" sz="1450" b="1" kern="0" dirty="0">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an ineffectual and lazy simpleton. Slow-witted and easily fooled, this role was often used as comic relief, a foil for white protagonists to ridicule. </a:t>
            </a:r>
          </a:p>
          <a:p>
            <a:pPr lvl="1">
              <a:spcBef>
                <a:spcPts val="1200"/>
              </a:spcBef>
            </a:pP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Lincoln Perry played the most famous version of this stereotype as the recurring character, </a:t>
            </a:r>
            <a:r>
              <a:rPr lang="en-US" sz="1450" kern="0" dirty="0" err="1">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Stepin</a:t>
            </a: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Fetchit. A dim-witted fool who </a:t>
            </a:r>
            <a:b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was often billed as “The Laziest Man in the World,” his popularity would earn Perry the distinction of being the first African American actor to earn a million dollars.</a:t>
            </a:r>
            <a:endParaRPr lang="en-US" sz="145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spcBef>
                <a:spcPts val="1200"/>
              </a:spcBef>
              <a:spcAft>
                <a:spcPts val="0"/>
              </a:spcAft>
            </a:pPr>
            <a:r>
              <a:rPr lang="en-US" sz="1450" b="1" dirty="0">
                <a:solidFill>
                  <a:srgbClr val="0000FF"/>
                </a:solidFill>
                <a:latin typeface="Arial" panose="020B0604020202020204" pitchFamily="34" charset="0"/>
                <a:cs typeface="Arial" panose="020B0604020202020204" pitchFamily="34" charset="0"/>
                <a:hlinkClick r:id="rId7">
                  <a:extLst>
                    <a:ext uri="{A12FA001-AC4F-418D-AE19-62706E023703}">
                      <ahyp:hlinkClr xmlns:ahyp="http://schemas.microsoft.com/office/drawing/2018/hyperlinkcolor" val="tx"/>
                    </a:ext>
                  </a:extLst>
                </a:hlinkClick>
              </a:rPr>
              <a:t>Tragic Mulatto</a:t>
            </a:r>
            <a:r>
              <a:rPr lang="en-US" sz="1450" b="1" kern="0" dirty="0">
                <a:highlight>
                  <a:srgbClr val="FFFFFF"/>
                </a:highlight>
                <a:latin typeface="Arial" panose="020B0604020202020204" pitchFamily="34" charset="0"/>
                <a:ea typeface="Times New Roman" panose="02020603050405020304" pitchFamily="18" charset="0"/>
                <a:cs typeface="Times New Roman" panose="02020603050405020304" pitchFamily="18" charset="0"/>
              </a:rPr>
              <a:t>:</a:t>
            </a:r>
            <a:r>
              <a:rPr lang="en-US" sz="14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 character of mixed-race ancestry who was inevitably doomed and would appear now and again, almost always as a female character. </a:t>
            </a:r>
          </a:p>
          <a:p>
            <a:pPr lvl="1">
              <a:spcBef>
                <a:spcPts val="1200"/>
              </a:spcBef>
            </a:pPr>
            <a:r>
              <a:rPr lang="en-US" sz="1450" kern="0" dirty="0">
                <a:highlight>
                  <a:srgbClr val="FFFFFF"/>
                </a:highlight>
                <a:latin typeface="Arial" panose="020B0604020202020204" pitchFamily="34" charset="0"/>
                <a:cs typeface="Times New Roman" panose="02020603050405020304" pitchFamily="18" charset="0"/>
              </a:rPr>
              <a:t>In </a:t>
            </a:r>
            <a:r>
              <a:rPr lang="en-US" sz="1450" i="1" kern="0" dirty="0">
                <a:highlight>
                  <a:srgbClr val="FFFFFF"/>
                </a:highlight>
                <a:latin typeface="Arial" panose="020B0604020202020204" pitchFamily="34" charset="0"/>
                <a:cs typeface="Times New Roman" panose="02020603050405020304" pitchFamily="18" charset="0"/>
              </a:rPr>
              <a:t>Imitation of Life </a:t>
            </a:r>
            <a:r>
              <a:rPr lang="en-US" sz="1450" kern="0" dirty="0">
                <a:highlight>
                  <a:srgbClr val="FFFFFF"/>
                </a:highlight>
                <a:latin typeface="Arial" panose="020B0604020202020204" pitchFamily="34" charset="0"/>
                <a:cs typeface="Times New Roman" panose="02020603050405020304" pitchFamily="18" charset="0"/>
              </a:rPr>
              <a:t>(1934), </a:t>
            </a:r>
            <a:r>
              <a:rPr lang="en-US" sz="1450" kern="0" dirty="0" err="1">
                <a:highlight>
                  <a:srgbClr val="FFFFFF"/>
                </a:highlight>
                <a:latin typeface="Arial" panose="020B0604020202020204" pitchFamily="34" charset="0"/>
                <a:cs typeface="Times New Roman" panose="02020603050405020304" pitchFamily="18" charset="0"/>
              </a:rPr>
              <a:t>Peola’s</a:t>
            </a:r>
            <a:r>
              <a:rPr lang="en-US" sz="1450" kern="0" dirty="0">
                <a:highlight>
                  <a:srgbClr val="FFFFFF"/>
                </a:highlight>
                <a:latin typeface="Arial" panose="020B0604020202020204" pitchFamily="34" charset="0"/>
                <a:cs typeface="Times New Roman" panose="02020603050405020304" pitchFamily="18" charset="0"/>
              </a:rPr>
              <a:t> fair skin allows her to </a:t>
            </a:r>
            <a:r>
              <a:rPr lang="en-US" sz="1450" kern="0" dirty="0">
                <a:highlight>
                  <a:srgbClr val="FFFFFF"/>
                </a:highlight>
                <a:latin typeface="Arial" panose="020B0604020202020204" pitchFamily="34" charset="0"/>
                <a:cs typeface="Times New Roman" panose="02020603050405020304" pitchFamily="18" charset="0"/>
                <a:hlinkClick r:id="rId8" tooltip="Passing (racial identity)">
                  <a:extLst>
                    <a:ext uri="{A12FA001-AC4F-418D-AE19-62706E023703}">
                      <ahyp:hlinkClr xmlns:ahyp="http://schemas.microsoft.com/office/drawing/2018/hyperlinkcolor" val="tx"/>
                    </a:ext>
                  </a:extLst>
                </a:hlinkClick>
              </a:rPr>
              <a:t>pass</a:t>
            </a:r>
            <a:r>
              <a:rPr lang="en-US" sz="1450" kern="0" dirty="0">
                <a:highlight>
                  <a:srgbClr val="FFFFFF"/>
                </a:highlight>
                <a:latin typeface="Arial" panose="020B0604020202020204" pitchFamily="34" charset="0"/>
                <a:cs typeface="Times New Roman" panose="02020603050405020304" pitchFamily="18" charset="0"/>
              </a:rPr>
              <a:t> as white and she fervently rejects being identified as black.</a:t>
            </a:r>
          </a:p>
          <a:p>
            <a:r>
              <a:rPr lang="en-US" sz="1450" b="1" dirty="0">
                <a:solidFill>
                  <a:srgbClr val="0000FF"/>
                </a:solidFill>
                <a:latin typeface="Arial" panose="020B0604020202020204" pitchFamily="34" charset="0"/>
                <a:cs typeface="Arial" panose="020B0604020202020204" pitchFamily="34" charset="0"/>
                <a:hlinkClick r:id="rId9">
                  <a:extLst>
                    <a:ext uri="{A12FA001-AC4F-418D-AE19-62706E023703}">
                      <ahyp:hlinkClr xmlns:ahyp="http://schemas.microsoft.com/office/drawing/2018/hyperlinkcolor" val="tx"/>
                    </a:ext>
                  </a:extLst>
                </a:hlinkClick>
              </a:rPr>
              <a:t>The Black Buck</a:t>
            </a:r>
            <a:r>
              <a:rPr lang="en-US" sz="1450" b="1" kern="0" dirty="0">
                <a:effectLst/>
                <a:latin typeface="Arial" panose="020B0604020202020204" pitchFamily="34" charset="0"/>
                <a:ea typeface="Times New Roman" panose="02020603050405020304" pitchFamily="18" charset="0"/>
              </a:rPr>
              <a:t>: </a:t>
            </a:r>
            <a:r>
              <a:rPr lang="en-US" sz="1450" kern="0" dirty="0">
                <a:latin typeface="Arial" panose="020B0604020202020204" pitchFamily="34" charset="0"/>
                <a:ea typeface="Times New Roman" panose="02020603050405020304" pitchFamily="18" charset="0"/>
              </a:rPr>
              <a:t>a</a:t>
            </a:r>
            <a:r>
              <a:rPr lang="en-US" sz="1450" kern="0" dirty="0">
                <a:effectLst/>
                <a:latin typeface="Arial" panose="020B0604020202020204" pitchFamily="34" charset="0"/>
                <a:ea typeface="Times New Roman" panose="02020603050405020304" pitchFamily="18" charset="0"/>
              </a:rPr>
              <a:t> hypermasculine and dangerous Black male.</a:t>
            </a:r>
            <a:br>
              <a:rPr lang="en-US" sz="1450" kern="0" dirty="0">
                <a:effectLst/>
                <a:latin typeface="Arial" panose="020B0604020202020204" pitchFamily="34" charset="0"/>
                <a:ea typeface="Times New Roman" panose="02020603050405020304" pitchFamily="18" charset="0"/>
              </a:rPr>
            </a:br>
            <a:endParaRPr lang="en-US" sz="700" kern="0" dirty="0">
              <a:effectLst/>
              <a:latin typeface="Arial" panose="020B0604020202020204" pitchFamily="34" charset="0"/>
              <a:ea typeface="Times New Roman" panose="02020603050405020304" pitchFamily="18" charset="0"/>
            </a:endParaRPr>
          </a:p>
          <a:p>
            <a:pPr lvl="1"/>
            <a:r>
              <a:rPr lang="en-US" sz="1450" kern="0" dirty="0">
                <a:effectLst/>
                <a:latin typeface="Arial" panose="020B0604020202020204" pitchFamily="34" charset="0"/>
                <a:ea typeface="Times New Roman" panose="02020603050405020304" pitchFamily="18" charset="0"/>
              </a:rPr>
              <a:t>You see it throughout </a:t>
            </a:r>
            <a:r>
              <a:rPr lang="en-US" sz="1450" i="1" kern="0" dirty="0">
                <a:effectLst/>
                <a:latin typeface="Arial" panose="020B0604020202020204" pitchFamily="34" charset="0"/>
                <a:ea typeface="Times New Roman" panose="02020603050405020304" pitchFamily="18" charset="0"/>
              </a:rPr>
              <a:t>Birth of a Nation</a:t>
            </a:r>
            <a:r>
              <a:rPr lang="en-US" sz="1450" kern="0" dirty="0">
                <a:effectLst/>
                <a:latin typeface="Arial" panose="020B0604020202020204" pitchFamily="34" charset="0"/>
                <a:ea typeface="Times New Roman" panose="02020603050405020304" pitchFamily="18" charset="0"/>
              </a:rPr>
              <a:t> but also in just about every film in the classical era depicting Black men as violent, unpredictable and overtly sexualized. </a:t>
            </a:r>
            <a:endParaRPr lang="en-US" sz="1450" dirty="0"/>
          </a:p>
        </p:txBody>
      </p:sp>
      <p:sp>
        <p:nvSpPr>
          <p:cNvPr id="10" name="Rectangle 9">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Slide 7">
            <a:hlinkClick r:id="" action="ppaction://media"/>
            <a:extLst>
              <a:ext uri="{FF2B5EF4-FFF2-40B4-BE49-F238E27FC236}">
                <a16:creationId xmlns:a16="http://schemas.microsoft.com/office/drawing/2014/main" id="{49F4951E-6E18-B1E8-C876-1A8043EA32C0}"/>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833384" y="186481"/>
            <a:ext cx="487363" cy="487363"/>
          </a:xfrm>
          <a:prstGeom prst="rect">
            <a:avLst/>
          </a:prstGeom>
        </p:spPr>
      </p:pic>
    </p:spTree>
    <p:extLst>
      <p:ext uri="{BB962C8B-B14F-4D97-AF65-F5344CB8AC3E}">
        <p14:creationId xmlns:p14="http://schemas.microsoft.com/office/powerpoint/2010/main" val="1532764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52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55492"/>
            <a:ext cx="5891253" cy="551742"/>
          </a:xfrm>
        </p:spPr>
        <p:txBody>
          <a:bodyPr anchor="t">
            <a:normAutofit/>
          </a:bodyPr>
          <a:lstStyle/>
          <a:p>
            <a:pPr algn="l"/>
            <a:r>
              <a:rPr lang="en-US" sz="24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World War II</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4219F1DB-2277-875E-05C8-F3A45AA6CFD2}"/>
              </a:ext>
            </a:extLst>
          </p:cNvPr>
          <p:cNvSpPr>
            <a:spLocks noGrp="1"/>
          </p:cNvSpPr>
          <p:nvPr>
            <p:ph idx="1"/>
          </p:nvPr>
        </p:nvSpPr>
        <p:spPr>
          <a:xfrm>
            <a:off x="264000" y="1285201"/>
            <a:ext cx="7142640" cy="5393944"/>
          </a:xfrm>
        </p:spPr>
        <p:txBody>
          <a:bodyPr>
            <a:noAutofit/>
          </a:bodyPr>
          <a:lstStyle/>
          <a:p>
            <a:pPr marR="0">
              <a:lnSpc>
                <a:spcPct val="115000"/>
              </a:lnSpc>
              <a:spcBef>
                <a:spcPts val="1200"/>
              </a:spcBef>
              <a:spcAft>
                <a:spcPts val="0"/>
              </a:spcAft>
            </a:pP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During WWII, many people in the U.S. felt the need to examine racism within our own country. Also, since much of the nation’s workforce had become part of the armed forces, home</a:t>
            </a:r>
            <a:r>
              <a:rPr lang="en-US" sz="1600" kern="0" dirty="0">
                <a:solidFill>
                  <a:srgbClr val="373D3F"/>
                </a:solidFill>
                <a:effectLst/>
                <a:highlight>
                  <a:srgbClr val="FFFFFF"/>
                </a:highlight>
                <a:latin typeface="Cambria Math" panose="02040503050406030204" pitchFamily="18" charset="0"/>
                <a:ea typeface="Times New Roman" panose="02020603050405020304" pitchFamily="18" charset="0"/>
                <a:cs typeface="Cambria Math" panose="02040503050406030204" pitchFamily="18" charset="0"/>
              </a:rPr>
              <a:t>‐</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front industries began hiring both women and racial minorities. African Americans were encouraged by both Hollywood and the federal government to get involved in the war effort, most famously through a government</a:t>
            </a:r>
            <a:r>
              <a:rPr lang="en-US" sz="1600" kern="0" dirty="0">
                <a:solidFill>
                  <a:srgbClr val="373D3F"/>
                </a:solidFill>
                <a:effectLst/>
                <a:highlight>
                  <a:srgbClr val="FFFFFF"/>
                </a:highlight>
                <a:latin typeface="Cambria Math" panose="02040503050406030204" pitchFamily="18" charset="0"/>
                <a:ea typeface="Times New Roman" panose="02020603050405020304" pitchFamily="18" charset="0"/>
                <a:cs typeface="Cambria Math" panose="02040503050406030204" pitchFamily="18" charset="0"/>
              </a:rPr>
              <a:t>‐</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produced documentary entitled </a:t>
            </a:r>
            <a:b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r>
              <a:rPr lang="en-US" sz="1600" b="1"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Negro Soldier</a:t>
            </a:r>
            <a:r>
              <a:rPr lang="en-US" sz="16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(1943). This film was made for two main reasons: to explain to American blacks why they should fight, and to help eradicate racism in the ranks. The film was so popular that it crossed over into mainstream distribution.</a:t>
            </a:r>
          </a:p>
          <a:p>
            <a:pPr marR="0">
              <a:lnSpc>
                <a:spcPct val="115000"/>
              </a:lnSpc>
              <a:spcBef>
                <a:spcPts val="1200"/>
              </a:spcBef>
              <a:spcAft>
                <a:spcPts val="0"/>
              </a:spcAft>
            </a:pP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In the documentary </a:t>
            </a:r>
            <a:r>
              <a:rPr lang="en-US" sz="1600" b="1"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We've Come a Long, Long Way</a:t>
            </a:r>
            <a:r>
              <a:rPr lang="en-US" sz="16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(1944), by white producer Jack Goldberg, Black people were warned that Hitler would outlaw the NAACP and suppress Black entertainers. In response, the NAACP launched a campaign against the film, calling it propaganda. However, there was also a belief in the Black community that fighting Hitler on behalf of America would help speed up the fight for their own rights.</a:t>
            </a:r>
            <a:endParaRPr lang="en-US" sz="16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7170" name="Picture 2" descr="World War II: Causes and Timeline | HISTORY">
            <a:extLst>
              <a:ext uri="{FF2B5EF4-FFF2-40B4-BE49-F238E27FC236}">
                <a16:creationId xmlns:a16="http://schemas.microsoft.com/office/drawing/2014/main" id="{5CC35473-E744-945D-EA2B-9E3368F4E0D1}"/>
              </a:ext>
            </a:extLst>
          </p:cNvPr>
          <p:cNvPicPr>
            <a:picLocks noChangeAspect="1" noChangeArrowheads="1"/>
          </p:cNvPicPr>
          <p:nvPr/>
        </p:nvPicPr>
        <p:blipFill rotWithShape="1">
          <a:blip r:embed="rId4" cstate="email">
            <a:extLst>
              <a:ext uri="{28A0092B-C50C-407E-A947-70E740481C1C}">
                <a14:useLocalDpi xmlns:a14="http://schemas.microsoft.com/office/drawing/2010/main" val="0"/>
              </a:ext>
            </a:extLst>
          </a:blip>
          <a:srcRect/>
          <a:stretch/>
        </p:blipFill>
        <p:spPr bwMode="auto">
          <a:xfrm>
            <a:off x="7711440" y="871146"/>
            <a:ext cx="3989195" cy="5260751"/>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11">
            <a:hlinkClick r:id="" action="ppaction://media"/>
            <a:extLst>
              <a:ext uri="{FF2B5EF4-FFF2-40B4-BE49-F238E27FC236}">
                <a16:creationId xmlns:a16="http://schemas.microsoft.com/office/drawing/2014/main" id="{A60188B0-6BFD-07C9-3563-6375CFAEDEB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894965" y="355492"/>
            <a:ext cx="487363" cy="487363"/>
          </a:xfrm>
          <a:prstGeom prst="rect">
            <a:avLst/>
          </a:prstGeom>
        </p:spPr>
      </p:pic>
    </p:spTree>
    <p:extLst>
      <p:ext uri="{BB962C8B-B14F-4D97-AF65-F5344CB8AC3E}">
        <p14:creationId xmlns:p14="http://schemas.microsoft.com/office/powerpoint/2010/main" val="903199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27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55492"/>
            <a:ext cx="5891253" cy="551742"/>
          </a:xfrm>
        </p:spPr>
        <p:txBody>
          <a:bodyPr anchor="t">
            <a:normAutofit/>
          </a:bodyPr>
          <a:lstStyle/>
          <a:p>
            <a:pPr algn="l"/>
            <a:r>
              <a:rPr lang="en-US" sz="24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Postwar Social Problem Film</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4219F1DB-2277-875E-05C8-F3A45AA6CFD2}"/>
              </a:ext>
            </a:extLst>
          </p:cNvPr>
          <p:cNvSpPr>
            <a:spLocks noGrp="1"/>
          </p:cNvSpPr>
          <p:nvPr>
            <p:ph idx="1"/>
          </p:nvPr>
        </p:nvSpPr>
        <p:spPr>
          <a:xfrm>
            <a:off x="264000" y="1285201"/>
            <a:ext cx="7660800" cy="5393944"/>
          </a:xfrm>
        </p:spPr>
        <p:txBody>
          <a:bodyPr>
            <a:noAutofit/>
          </a:bodyPr>
          <a:lstStyle/>
          <a:p>
            <a:pPr marR="0">
              <a:spcBef>
                <a:spcPts val="1200"/>
              </a:spcBef>
              <a:spcAft>
                <a:spcPts val="0"/>
              </a:spcAft>
            </a:pPr>
            <a:r>
              <a:rPr lang="en-US" sz="1400" kern="0" dirty="0">
                <a:highlight>
                  <a:srgbClr val="FFFFFF"/>
                </a:highlight>
                <a:latin typeface="Arial" panose="020B0604020202020204" pitchFamily="34" charset="0"/>
                <a:ea typeface="Times New Roman" panose="02020603050405020304" pitchFamily="18" charset="0"/>
                <a:cs typeface="Times New Roman" panose="02020603050405020304" pitchFamily="18" charset="0"/>
              </a:rPr>
              <a:t>A</a:t>
            </a:r>
            <a:r>
              <a:rPr lang="en-US" sz="14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fter World War II, when African American involvement in the war effort began to turn public opinion against the enduring racism of the Jim Crow Era, Hollywood studios began incorporating more Black characters played by actual Black actors in an attempt to share in the profits of this untapped market.</a:t>
            </a:r>
            <a:r>
              <a:rPr lang="en-US" sz="1400" kern="100" dirty="0">
                <a:highlight>
                  <a:srgbClr val="FFFFFF"/>
                </a:highlight>
                <a:latin typeface="Aptos" panose="020B0004020202020204" pitchFamily="34" charset="0"/>
                <a:ea typeface="Times New Roman" panose="02020603050405020304" pitchFamily="18" charset="0"/>
                <a:cs typeface="Times New Roman" panose="02020603050405020304" pitchFamily="18" charset="0"/>
              </a:rPr>
              <a:t> </a:t>
            </a:r>
            <a:r>
              <a:rPr lang="en-US" sz="14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MGM produced </a:t>
            </a:r>
            <a:r>
              <a:rPr lang="en-US" sz="140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Cabin in the Sky</a:t>
            </a:r>
            <a:r>
              <a:rPr lang="en-US" sz="1400" b="1" i="1" dirty="0">
                <a:solidFill>
                  <a:srgbClr val="0000FF"/>
                </a:solidFill>
                <a:latin typeface="Arial" panose="020B0604020202020204" pitchFamily="34" charset="0"/>
                <a:cs typeface="Arial" panose="020B0604020202020204" pitchFamily="34" charset="0"/>
              </a:rPr>
              <a:t> </a:t>
            </a:r>
            <a:r>
              <a:rPr lang="en-US" sz="14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in 1943, the first musical with an all-Black cast by a major studio, and other studios followed suit. Yet, </a:t>
            </a: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a:t>
            </a:r>
            <a:r>
              <a:rPr lang="en-US" sz="1400" kern="0" dirty="0">
                <a:solidFill>
                  <a:srgbClr val="373D3F"/>
                </a:solidFill>
                <a:highlight>
                  <a:srgbClr val="FFFFFF"/>
                </a:highlight>
                <a:latin typeface="Arial" panose="020B0604020202020204" pitchFamily="34" charset="0"/>
                <a:cs typeface="Times New Roman" panose="02020603050405020304" pitchFamily="18" charset="0"/>
              </a:rPr>
              <a:t>he narrative formula of most of these films is to deal with racial issues not from a black point of view, but from a white one. </a:t>
            </a:r>
            <a:r>
              <a:rPr lang="en-US" sz="14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characters themselves relied less and less on the tired, old stereotypes, but they were replaced by a new narrative that emphasized a passive acceptance of the status quo. Rarely were any of these roles centered around political engagement nor did they touch on the issues that were most important to the African American community. </a:t>
            </a:r>
            <a:endParaRPr lang="en-US" sz="1400" kern="0" dirty="0">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pPr marR="0">
              <a:spcBef>
                <a:spcPts val="1200"/>
              </a:spcBef>
              <a:spcAft>
                <a:spcPts val="0"/>
              </a:spcAft>
            </a:pPr>
            <a:r>
              <a:rPr lang="en-US" sz="1400" kern="0" dirty="0">
                <a:solidFill>
                  <a:srgbClr val="373D3F"/>
                </a:solidFill>
                <a:highlight>
                  <a:srgbClr val="FFFFFF"/>
                </a:highlight>
                <a:latin typeface="Arial" panose="020B0604020202020204" pitchFamily="34" charset="0"/>
                <a:cs typeface="Times New Roman" panose="02020603050405020304" pitchFamily="18" charset="0"/>
              </a:rPr>
              <a:t>For example: </a:t>
            </a:r>
          </a:p>
          <a:p>
            <a:pPr lvl="1">
              <a:spcBef>
                <a:spcPts val="1200"/>
              </a:spcBef>
            </a:pPr>
            <a:r>
              <a:rPr lang="en-US" sz="1400" i="1" kern="0" dirty="0">
                <a:solidFill>
                  <a:srgbClr val="373D3F"/>
                </a:solidFill>
                <a:highlight>
                  <a:srgbClr val="FFFFFF"/>
                </a:highlight>
                <a:latin typeface="Arial" panose="020B0604020202020204" pitchFamily="34" charset="0"/>
                <a:cs typeface="Times New Roman" panose="02020603050405020304" pitchFamily="18" charset="0"/>
              </a:rPr>
              <a:t>Intruder in the Dust </a:t>
            </a:r>
            <a:r>
              <a:rPr lang="en-US" sz="1400" kern="0" dirty="0">
                <a:solidFill>
                  <a:srgbClr val="373D3F"/>
                </a:solidFill>
                <a:highlight>
                  <a:srgbClr val="FFFFFF"/>
                </a:highlight>
                <a:latin typeface="Arial" panose="020B0604020202020204" pitchFamily="34" charset="0"/>
                <a:cs typeface="Times New Roman" panose="02020603050405020304" pitchFamily="18" charset="0"/>
              </a:rPr>
              <a:t>focuses on a white boy and his father more than on the black man around whom the story actually revolves. Even when the lead characters were African American, white actors sometimes played the parts. </a:t>
            </a:r>
          </a:p>
          <a:p>
            <a:pPr lvl="1">
              <a:spcBef>
                <a:spcPts val="1200"/>
              </a:spcBef>
            </a:pPr>
            <a:r>
              <a:rPr lang="en-US" sz="1400" i="1" kern="0" dirty="0">
                <a:solidFill>
                  <a:srgbClr val="373D3F"/>
                </a:solidFill>
                <a:highlight>
                  <a:srgbClr val="FFFFFF"/>
                </a:highlight>
                <a:latin typeface="Arial" panose="020B0604020202020204" pitchFamily="34" charset="0"/>
                <a:cs typeface="Times New Roman" panose="02020603050405020304" pitchFamily="18" charset="0"/>
              </a:rPr>
              <a:t>Lost Boundaries i</a:t>
            </a:r>
            <a:r>
              <a:rPr lang="en-US" sz="1400" kern="0" dirty="0">
                <a:solidFill>
                  <a:srgbClr val="373D3F"/>
                </a:solidFill>
                <a:highlight>
                  <a:srgbClr val="FFFFFF"/>
                </a:highlight>
                <a:latin typeface="Arial" panose="020B0604020202020204" pitchFamily="34" charset="0"/>
                <a:cs typeface="Times New Roman" panose="02020603050405020304" pitchFamily="18" charset="0"/>
              </a:rPr>
              <a:t>s a film about light‐skinned black characters passing for white and the roles were played by white actors. </a:t>
            </a:r>
          </a:p>
          <a:p>
            <a:pPr lvl="1">
              <a:spcBef>
                <a:spcPts val="1200"/>
              </a:spcBef>
            </a:pPr>
            <a:r>
              <a:rPr lang="en-US" sz="1400" kern="0" dirty="0">
                <a:solidFill>
                  <a:srgbClr val="373D3F"/>
                </a:solidFill>
                <a:highlight>
                  <a:srgbClr val="FFFFFF"/>
                </a:highlight>
                <a:latin typeface="Arial" panose="020B0604020202020204" pitchFamily="34" charset="0"/>
                <a:cs typeface="Times New Roman" panose="02020603050405020304" pitchFamily="18" charset="0"/>
              </a:rPr>
              <a:t>In </a:t>
            </a:r>
            <a:r>
              <a:rPr lang="en-US" sz="1400" i="1" kern="0" dirty="0">
                <a:solidFill>
                  <a:srgbClr val="373D3F"/>
                </a:solidFill>
                <a:highlight>
                  <a:srgbClr val="FFFFFF"/>
                </a:highlight>
                <a:latin typeface="Arial" panose="020B0604020202020204" pitchFamily="34" charset="0"/>
                <a:cs typeface="Times New Roman" panose="02020603050405020304" pitchFamily="18" charset="0"/>
              </a:rPr>
              <a:t>Pinky</a:t>
            </a:r>
            <a:r>
              <a:rPr lang="en-US" sz="1400" kern="0" dirty="0">
                <a:solidFill>
                  <a:srgbClr val="373D3F"/>
                </a:solidFill>
                <a:highlight>
                  <a:srgbClr val="FFFFFF"/>
                </a:highlight>
                <a:latin typeface="Arial" panose="020B0604020202020204" pitchFamily="34" charset="0"/>
                <a:cs typeface="Times New Roman" panose="02020603050405020304" pitchFamily="18" charset="0"/>
              </a:rPr>
              <a:t>, a light‐skinned black woman is played by white actress Jeanne Crain. </a:t>
            </a:r>
          </a:p>
          <a:p>
            <a:pPr marL="233363" lvl="1" indent="0">
              <a:spcBef>
                <a:spcPts val="1200"/>
              </a:spcBef>
              <a:buNone/>
            </a:pPr>
            <a:r>
              <a:rPr lang="en-US" sz="1400" kern="0" dirty="0">
                <a:solidFill>
                  <a:srgbClr val="373D3F"/>
                </a:solidFill>
                <a:highlight>
                  <a:srgbClr val="FFFFFF"/>
                </a:highlight>
                <a:latin typeface="Arial" panose="020B0604020202020204" pitchFamily="34" charset="0"/>
                <a:cs typeface="Times New Roman" panose="02020603050405020304" pitchFamily="18" charset="0"/>
              </a:rPr>
              <a:t>Hollywood obviously felt that this formula – dealing with racism from a white perspective – was necessary to draw in white audiences. The NAACP and other concerned groups petitioned Hollywood throughout the 1940s to make more diverse, less stereotypical representations of African Americans.</a:t>
            </a:r>
          </a:p>
        </p:txBody>
      </p:sp>
      <p:pic>
        <p:nvPicPr>
          <p:cNvPr id="9218" name="Picture 2" descr="Old Black Hollywood - Eddie “Rochester” Anderson and Lena Horne in the 1943 film  Cabin in the Sky. I am happy to be promoting STARZ. If you have a  subscription to STARZ,">
            <a:extLst>
              <a:ext uri="{FF2B5EF4-FFF2-40B4-BE49-F238E27FC236}">
                <a16:creationId xmlns:a16="http://schemas.microsoft.com/office/drawing/2014/main" id="{E8FCC939-4530-11E7-7870-9B77C2551EF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00221" y="1701164"/>
            <a:ext cx="3427278" cy="4374515"/>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12">
            <a:hlinkClick r:id="" action="ppaction://media"/>
            <a:extLst>
              <a:ext uri="{FF2B5EF4-FFF2-40B4-BE49-F238E27FC236}">
                <a16:creationId xmlns:a16="http://schemas.microsoft.com/office/drawing/2014/main" id="{76B06AF6-FE73-DE9E-6386-C34899921E9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993765" y="305855"/>
            <a:ext cx="487363" cy="487363"/>
          </a:xfrm>
          <a:prstGeom prst="rect">
            <a:avLst/>
          </a:prstGeom>
        </p:spPr>
      </p:pic>
    </p:spTree>
    <p:extLst>
      <p:ext uri="{BB962C8B-B14F-4D97-AF65-F5344CB8AC3E}">
        <p14:creationId xmlns:p14="http://schemas.microsoft.com/office/powerpoint/2010/main" val="2461393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55492"/>
            <a:ext cx="5891253" cy="551742"/>
          </a:xfrm>
        </p:spPr>
        <p:txBody>
          <a:bodyPr anchor="t">
            <a:normAutofit/>
          </a:bodyPr>
          <a:lstStyle/>
          <a:p>
            <a:pPr algn="l"/>
            <a:r>
              <a:rPr lang="en-US" sz="24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Early 1950s</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4219F1DB-2277-875E-05C8-F3A45AA6CFD2}"/>
              </a:ext>
            </a:extLst>
          </p:cNvPr>
          <p:cNvSpPr>
            <a:spLocks noGrp="1"/>
          </p:cNvSpPr>
          <p:nvPr>
            <p:ph idx="1"/>
          </p:nvPr>
        </p:nvSpPr>
        <p:spPr>
          <a:xfrm>
            <a:off x="274160" y="1518881"/>
            <a:ext cx="5974240" cy="4701653"/>
          </a:xfrm>
        </p:spPr>
        <p:txBody>
          <a:bodyPr>
            <a:noAutofit/>
          </a:bodyPr>
          <a:lstStyle/>
          <a:p>
            <a:pPr marR="0">
              <a:spcBef>
                <a:spcPts val="1200"/>
              </a:spcBef>
              <a:spcAft>
                <a:spcPts val="0"/>
              </a:spcAft>
            </a:pPr>
            <a:r>
              <a:rPr lang="en-US" sz="16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Soon those niche movie-houses showing lower-budget “race films” in African American communities could not compete with the grand studio-owned movie palaces screening big-budget spectacles featuring at least a few true-to-life African American characters, so many closed. In addition, film technology was changing, so the cost to produce them increased. For companies already operating on a tight budget, it became difficult to make a profit. and with nowhere to show their films, many of the filmmakers were forced out of the business. By 1950, Race Films had pretty much stopped being made.</a:t>
            </a:r>
          </a:p>
          <a:p>
            <a:pPr marR="0">
              <a:spcBef>
                <a:spcPts val="1200"/>
              </a:spcBef>
              <a:spcAft>
                <a:spcPts val="0"/>
              </a:spcAft>
            </a:pPr>
            <a:endParaRPr lang="en-US" sz="800" kern="0" dirty="0">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pPr marR="0">
              <a:spcBef>
                <a:spcPts val="1200"/>
              </a:spcBef>
              <a:spcAft>
                <a:spcPts val="0"/>
              </a:spcAft>
            </a:pPr>
            <a:r>
              <a:rPr lang="en-US" sz="1600" kern="0" dirty="0">
                <a:solidFill>
                  <a:srgbClr val="373D3F"/>
                </a:solidFill>
                <a:highlight>
                  <a:srgbClr val="FFFFFF"/>
                </a:highlight>
                <a:latin typeface="Arial" panose="020B0604020202020204" pitchFamily="34" charset="0"/>
                <a:cs typeface="Times New Roman" panose="02020603050405020304" pitchFamily="18" charset="0"/>
              </a:rPr>
              <a:t>The production of social problem films also waned in the early 1950s, partly because of the Red Scare and the McCarthy hearings during the Hollywood blacklist. Hollywood stopped making movies that suggested in any way that America was less than perfect and films about race or featuring African American stories were few and far between.</a:t>
            </a:r>
            <a:endParaRPr lang="en-US" sz="16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8196" name="Picture 4" descr="War and Red Scare 1940-1960 - Communism in Washington State History Project">
            <a:extLst>
              <a:ext uri="{FF2B5EF4-FFF2-40B4-BE49-F238E27FC236}">
                <a16:creationId xmlns:a16="http://schemas.microsoft.com/office/drawing/2014/main" id="{10FAEB09-86AE-F1BF-EE8C-DD84FF55F88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6611179" y="1610321"/>
            <a:ext cx="5093141" cy="4049624"/>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13">
            <a:hlinkClick r:id="" action="ppaction://media"/>
            <a:extLst>
              <a:ext uri="{FF2B5EF4-FFF2-40B4-BE49-F238E27FC236}">
                <a16:creationId xmlns:a16="http://schemas.microsoft.com/office/drawing/2014/main" id="{B9CB467B-92C5-7A8C-30A7-10F291F72AB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55331" y="317743"/>
            <a:ext cx="487363" cy="487363"/>
          </a:xfrm>
          <a:prstGeom prst="rect">
            <a:avLst/>
          </a:prstGeom>
        </p:spPr>
      </p:pic>
    </p:spTree>
    <p:extLst>
      <p:ext uri="{BB962C8B-B14F-4D97-AF65-F5344CB8AC3E}">
        <p14:creationId xmlns:p14="http://schemas.microsoft.com/office/powerpoint/2010/main" val="2155064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02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2" name="Rectangle 5131">
            <a:extLst>
              <a:ext uri="{FF2B5EF4-FFF2-40B4-BE49-F238E27FC236}">
                <a16:creationId xmlns:a16="http://schemas.microsoft.com/office/drawing/2014/main" id="{FF81F8D5-515A-45DC-B296-30AB11F2C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4" name="Rectangle 5133">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B678C05-BBAC-8DEC-00BD-2ED06CFE4895}"/>
              </a:ext>
            </a:extLst>
          </p:cNvPr>
          <p:cNvSpPr>
            <a:spLocks noGrp="1"/>
          </p:cNvSpPr>
          <p:nvPr>
            <p:ph idx="1"/>
          </p:nvPr>
        </p:nvSpPr>
        <p:spPr>
          <a:xfrm>
            <a:off x="79496" y="2146816"/>
            <a:ext cx="7038644" cy="3799139"/>
          </a:xfrm>
        </p:spPr>
        <p:txBody>
          <a:bodyPr anchor="ctr">
            <a:normAutofit/>
          </a:bodyPr>
          <a:lstStyle/>
          <a:p>
            <a:pPr marR="0">
              <a:lnSpc>
                <a:spcPct val="115000"/>
              </a:lnSpc>
              <a:spcBef>
                <a:spcPts val="1200"/>
              </a:spcBef>
              <a:spcAft>
                <a:spcPts val="0"/>
              </a:spcAft>
            </a:pP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During the 1950s, Sidney Poitier made groundbreaking waves in Hollywood. He was a trailblazer who entered the Hollywood scene with a film in 1950, where he played a doctor treating a White bigot. Soon after that came 1958, Poitier had already earned himself an Academy Award nomination for playing alongside Tony Curtis in </a:t>
            </a:r>
            <a:r>
              <a:rPr lang="en-US" sz="14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Defiant Ones.</a:t>
            </a:r>
            <a:endParaRPr lang="en-US" sz="14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success of Poitier’s film career only continued into the 1960s. In 1963, Poitier became the first African-American to win an Oscar for Best Actor for his role in </a:t>
            </a:r>
            <a:r>
              <a:rPr lang="en-US" sz="1400" i="1" kern="0" dirty="0">
                <a:solidFill>
                  <a:srgbClr val="373D3F"/>
                </a:solidFill>
                <a:highlight>
                  <a:srgbClr val="FFFFFF"/>
                </a:highlight>
                <a:latin typeface="Arial" panose="020B0604020202020204" pitchFamily="34" charset="0"/>
                <a:cs typeface="Times New Roman" panose="02020603050405020304" pitchFamily="18" charset="0"/>
              </a:rPr>
              <a:t>Lilies of the Field</a:t>
            </a: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Despite his many roles and awards, Poitier felt that Hollywood was using him as the token Black actor instead of actually pushing for diversity.</a:t>
            </a:r>
            <a:endParaRPr lang="en-US" sz="14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He was quickly typecast as the noble Black man without flaws which he accepted since it defied previous stereotypes. His films about acceptance and integration mirrored the Civil Rights movement at that time in which he was also an activist.</a:t>
            </a:r>
            <a:endParaRPr lang="en-US" sz="14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sp>
        <p:nvSpPr>
          <p:cNvPr id="5131" name="Rectangle 513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669568"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447" y="399675"/>
            <a:ext cx="4647368" cy="5809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5" name="Rectangle 5134">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774185"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55C3562-9301-02EA-9D69-EECE0D5BB47C}"/>
              </a:ext>
            </a:extLst>
          </p:cNvPr>
          <p:cNvSpPr txBox="1"/>
          <p:nvPr/>
        </p:nvSpPr>
        <p:spPr>
          <a:xfrm>
            <a:off x="-8617" y="596354"/>
            <a:ext cx="7214870" cy="954107"/>
          </a:xfrm>
          <a:prstGeom prst="rect">
            <a:avLst/>
          </a:prstGeom>
          <a:noFill/>
        </p:spPr>
        <p:txBody>
          <a:bodyPr wrap="square" rtlCol="0">
            <a:spAutoFit/>
          </a:bodyPr>
          <a:lstStyle/>
          <a:p>
            <a:pPr algn="ctr"/>
            <a:r>
              <a:rPr lang="en-US" sz="2800" b="1" dirty="0"/>
              <a:t>SPOTLIGHT: </a:t>
            </a:r>
            <a:br>
              <a:rPr lang="en-US" sz="2800" b="1" dirty="0"/>
            </a:br>
            <a:r>
              <a:rPr lang="en-US" sz="2800" b="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Sidney Poitier</a:t>
            </a:r>
            <a:endParaRPr lang="en-US" sz="2800" b="1" dirty="0">
              <a:solidFill>
                <a:srgbClr val="0000FF"/>
              </a:solidFill>
              <a:latin typeface="Arial" panose="020B0604020202020204" pitchFamily="34" charset="0"/>
              <a:cs typeface="Arial" panose="020B0604020202020204" pitchFamily="34" charset="0"/>
            </a:endParaRPr>
          </a:p>
        </p:txBody>
      </p:sp>
      <p:pic>
        <p:nvPicPr>
          <p:cNvPr id="10242" name="Picture 2" descr="Sidney Poitier - Oscar, Movies &amp; Death">
            <a:extLst>
              <a:ext uri="{FF2B5EF4-FFF2-40B4-BE49-F238E27FC236}">
                <a16:creationId xmlns:a16="http://schemas.microsoft.com/office/drawing/2014/main" id="{4F499A15-96CE-6743-C260-FF4EE0B9834E}"/>
              </a:ext>
            </a:extLst>
          </p:cNvPr>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7320971" y="1093727"/>
            <a:ext cx="4436320" cy="4436320"/>
          </a:xfrm>
          <a:prstGeom prst="rect">
            <a:avLst/>
          </a:prstGeom>
          <a:noFill/>
          <a:extLst>
            <a:ext uri="{909E8E84-426E-40DD-AFC4-6F175D3DCCD1}">
              <a14:hiddenFill xmlns:a14="http://schemas.microsoft.com/office/drawing/2010/main">
                <a:solidFill>
                  <a:srgbClr val="FFFFFF"/>
                </a:solidFill>
              </a14:hiddenFill>
            </a:ext>
          </a:extLst>
        </p:spPr>
      </p:pic>
      <p:pic>
        <p:nvPicPr>
          <p:cNvPr id="2" name="Slide 14">
            <a:hlinkClick r:id="" action="ppaction://media"/>
            <a:extLst>
              <a:ext uri="{FF2B5EF4-FFF2-40B4-BE49-F238E27FC236}">
                <a16:creationId xmlns:a16="http://schemas.microsoft.com/office/drawing/2014/main" id="{AABF4ACD-13D8-D270-7F2F-C1F3D13C699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757045" y="606364"/>
            <a:ext cx="487363" cy="487363"/>
          </a:xfrm>
          <a:prstGeom prst="rect">
            <a:avLst/>
          </a:prstGeom>
        </p:spPr>
      </p:pic>
    </p:spTree>
    <p:extLst>
      <p:ext uri="{BB962C8B-B14F-4D97-AF65-F5344CB8AC3E}">
        <p14:creationId xmlns:p14="http://schemas.microsoft.com/office/powerpoint/2010/main" val="2781952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9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Civil Rights Definition">
            <a:extLst>
              <a:ext uri="{FF2B5EF4-FFF2-40B4-BE49-F238E27FC236}">
                <a16:creationId xmlns:a16="http://schemas.microsoft.com/office/drawing/2014/main" id="{7F64F440-9D96-66DA-DCA6-A6F4C4B2EFA3}"/>
              </a:ext>
            </a:extLst>
          </p:cNvPr>
          <p:cNvPicPr>
            <a:picLocks noChangeAspect="1" noChangeArrowheads="1"/>
          </p:cNvPicPr>
          <p:nvPr/>
        </p:nvPicPr>
        <p:blipFill rotWithShape="1">
          <a:blip r:embed="rId2" cstate="email">
            <a:extLst>
              <a:ext uri="{28A0092B-C50C-407E-A947-70E740481C1C}">
                <a14:useLocalDpi xmlns:a14="http://schemas.microsoft.com/office/drawing/2010/main" val="0"/>
              </a:ext>
            </a:extLst>
          </a:blip>
          <a:srcRect/>
          <a:stretch/>
        </p:blipFill>
        <p:spPr bwMode="auto">
          <a:xfrm>
            <a:off x="20" y="431"/>
            <a:ext cx="8115280" cy="6408311"/>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4E335AF-9FC6-AF54-8B57-61F2E8E3CB85}"/>
              </a:ext>
            </a:extLst>
          </p:cNvPr>
          <p:cNvSpPr>
            <a:spLocks noGrp="1"/>
          </p:cNvSpPr>
          <p:nvPr>
            <p:ph idx="1"/>
          </p:nvPr>
        </p:nvSpPr>
        <p:spPr>
          <a:xfrm>
            <a:off x="8370568" y="2762576"/>
            <a:ext cx="3545840" cy="883592"/>
          </a:xfrm>
        </p:spPr>
        <p:txBody>
          <a:bodyPr>
            <a:normAutofit/>
          </a:bodyPr>
          <a:lstStyle/>
          <a:p>
            <a:pPr marL="0" indent="0" algn="ctr">
              <a:buNone/>
            </a:pPr>
            <a:r>
              <a:rPr lang="en-US" b="1" kern="180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POST-CIVIL RIGHTS ERA</a:t>
            </a:r>
            <a:endParaRPr lang="en-US"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sp>
        <p:nvSpPr>
          <p:cNvPr id="11273" name="Rectangle 11272">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75" name="Rectangle 11274">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08618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55492"/>
            <a:ext cx="7537173" cy="551742"/>
          </a:xfrm>
        </p:spPr>
        <p:txBody>
          <a:bodyPr anchor="t">
            <a:normAutofit fontScale="90000"/>
          </a:bodyPr>
          <a:lstStyle/>
          <a:p>
            <a:pPr algn="l"/>
            <a:r>
              <a:rPr lang="en-US" sz="2400" b="1" kern="0" dirty="0">
                <a:solidFill>
                  <a:srgbClr val="373D3F"/>
                </a:solidFill>
                <a:effectLst/>
                <a:latin typeface="Arial" panose="020B0604020202020204" pitchFamily="34" charset="0"/>
                <a:ea typeface="Times New Roman" panose="02020603050405020304" pitchFamily="18" charset="0"/>
              </a:rPr>
              <a:t>Reclaiming an Image of Black Culture and Masculinity</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C102C998-B673-C748-4D6A-F148357F9E92}"/>
              </a:ext>
            </a:extLst>
          </p:cNvPr>
          <p:cNvSpPr>
            <a:spLocks noGrp="1"/>
          </p:cNvSpPr>
          <p:nvPr>
            <p:ph idx="1"/>
          </p:nvPr>
        </p:nvSpPr>
        <p:spPr>
          <a:xfrm>
            <a:off x="233680" y="1386801"/>
            <a:ext cx="7030720" cy="5242668"/>
          </a:xfrm>
        </p:spPr>
        <p:txBody>
          <a:bodyPr>
            <a:normAutofit fontScale="92500"/>
          </a:bodyPr>
          <a:lstStyle/>
          <a:p>
            <a:pPr marR="0">
              <a:lnSpc>
                <a:spcPct val="115000"/>
              </a:lnSpc>
              <a:spcBef>
                <a:spcPts val="1200"/>
              </a:spcBef>
              <a:spcAft>
                <a:spcPts val="0"/>
              </a:spcAft>
            </a:pP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Despite the Civil Rights Act of 1964, many African Americans were frustrated by the lack of real change in the wake of the Civil Rights Movement and by the persistent image of African Americans as passive, often secondary characters in Hollywood cinema. So, African American filmmakers like Melvin Van Peebles and Gordon Parks started making their own, often independently financed films that reclaimed an image of Black culture, and Black masculinity in particular, as powerful, pro-active, anti-establishment, and yes, even dangerous. It was, in a way, a re-appropriation of the Hollywood stereotype of the aggressive, violent Black man, meant as a provocation to the cultural complacency of the post-Civil Rights era.</a:t>
            </a:r>
            <a:endParaRPr lang="en-US" sz="16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It all started with Melvin Van Peebles’ 1971 </a:t>
            </a:r>
            <a:r>
              <a:rPr lang="en-US" sz="160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Sweet, Sweetback’s </a:t>
            </a:r>
            <a:r>
              <a:rPr lang="en-US" sz="1600" b="1" i="1" dirty="0" err="1">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Baadasssss</a:t>
            </a:r>
            <a:r>
              <a:rPr lang="en-US" sz="160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Song</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The film stars Van Peebles as a successful gigolo in Los Angeles who finds himself on the wrong side of the law after stopping two white police officers from beating a defenseless young activist. On the run, he finds protection and support within the Black community as the (mostly white) authorities terrorize the city looking for him. It was low-budget and rough around the edges, but it depicted a strong Black male lead struggling against the forces of white power. It was, literally and metaphorically, revolutionary.</a:t>
            </a:r>
            <a:endParaRPr lang="en-US" sz="16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12290" name="Picture 2" descr="Sweet Sweetback's Baadasssss Song Was Revolutionary on Every Level | Den of  Geek">
            <a:extLst>
              <a:ext uri="{FF2B5EF4-FFF2-40B4-BE49-F238E27FC236}">
                <a16:creationId xmlns:a16="http://schemas.microsoft.com/office/drawing/2014/main" id="{BF41C9AC-3347-651E-B43C-CCFD1C9BB944}"/>
              </a:ext>
            </a:extLst>
          </p:cNvPr>
          <p:cNvPicPr>
            <a:picLocks noChangeAspect="1" noChangeArrowheads="1"/>
          </p:cNvPicPr>
          <p:nvPr/>
        </p:nvPicPr>
        <p:blipFill rotWithShape="1">
          <a:blip r:embed="rId5" cstate="email">
            <a:extLst>
              <a:ext uri="{28A0092B-C50C-407E-A947-70E740481C1C}">
                <a14:useLocalDpi xmlns:a14="http://schemas.microsoft.com/office/drawing/2010/main" val="0"/>
              </a:ext>
            </a:extLst>
          </a:blip>
          <a:srcRect/>
          <a:stretch/>
        </p:blipFill>
        <p:spPr bwMode="auto">
          <a:xfrm>
            <a:off x="7528559" y="2092960"/>
            <a:ext cx="4287521" cy="3428998"/>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16">
            <a:hlinkClick r:id="" action="ppaction://media"/>
            <a:extLst>
              <a:ext uri="{FF2B5EF4-FFF2-40B4-BE49-F238E27FC236}">
                <a16:creationId xmlns:a16="http://schemas.microsoft.com/office/drawing/2014/main" id="{0C6D2739-307A-AF3A-719A-BC7464D785B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49920" y="332983"/>
            <a:ext cx="487363" cy="487363"/>
          </a:xfrm>
          <a:prstGeom prst="rect">
            <a:avLst/>
          </a:prstGeom>
        </p:spPr>
      </p:pic>
    </p:spTree>
    <p:extLst>
      <p:ext uri="{BB962C8B-B14F-4D97-AF65-F5344CB8AC3E}">
        <p14:creationId xmlns:p14="http://schemas.microsoft.com/office/powerpoint/2010/main" val="548879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929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2" name="Rectangle 5131">
            <a:extLst>
              <a:ext uri="{FF2B5EF4-FFF2-40B4-BE49-F238E27FC236}">
                <a16:creationId xmlns:a16="http://schemas.microsoft.com/office/drawing/2014/main" id="{FF81F8D5-515A-45DC-B296-30AB11F2C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4" name="Rectangle 5133">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B678C05-BBAC-8DEC-00BD-2ED06CFE4895}"/>
              </a:ext>
            </a:extLst>
          </p:cNvPr>
          <p:cNvSpPr>
            <a:spLocks noGrp="1"/>
          </p:cNvSpPr>
          <p:nvPr>
            <p:ph idx="1"/>
          </p:nvPr>
        </p:nvSpPr>
        <p:spPr>
          <a:xfrm>
            <a:off x="382286" y="2097419"/>
            <a:ext cx="6433064" cy="3799139"/>
          </a:xfrm>
        </p:spPr>
        <p:txBody>
          <a:bodyPr anchor="ctr">
            <a:noAutofit/>
          </a:bodyPr>
          <a:lstStyle/>
          <a:p>
            <a:pPr marR="0">
              <a:lnSpc>
                <a:spcPct val="115000"/>
              </a:lnSpc>
              <a:spcBef>
                <a:spcPts val="1200"/>
              </a:spcBef>
              <a:spcAft>
                <a:spcPts val="0"/>
              </a:spcAft>
            </a:pPr>
            <a:r>
              <a:rPr lang="en-US" sz="1800" kern="0" dirty="0">
                <a:solidFill>
                  <a:srgbClr val="373D3F"/>
                </a:solidFill>
                <a:highlight>
                  <a:srgbClr val="FFFFFF"/>
                </a:highlight>
                <a:latin typeface="Arial" panose="020B0604020202020204" pitchFamily="34" charset="0"/>
                <a:cs typeface="Times New Roman" panose="02020603050405020304" pitchFamily="18" charset="0"/>
              </a:rPr>
              <a:t>Van Peebles’ feature film debut, </a:t>
            </a:r>
            <a:r>
              <a:rPr lang="en-US" sz="1800" i="1" kern="0" dirty="0">
                <a:solidFill>
                  <a:srgbClr val="373D3F"/>
                </a:solidFill>
                <a:highlight>
                  <a:srgbClr val="FFFFFF"/>
                </a:highlight>
                <a:latin typeface="Arial" panose="020B0604020202020204" pitchFamily="34" charset="0"/>
                <a:cs typeface="Times New Roman" panose="02020603050405020304" pitchFamily="18" charset="0"/>
              </a:rPr>
              <a:t>The Story of a Three-Day Pass </a:t>
            </a:r>
            <a:r>
              <a:rPr lang="en-US" sz="1800" kern="0" dirty="0">
                <a:solidFill>
                  <a:srgbClr val="373D3F"/>
                </a:solidFill>
                <a:highlight>
                  <a:srgbClr val="FFFFFF"/>
                </a:highlight>
                <a:latin typeface="Arial" panose="020B0604020202020204" pitchFamily="34" charset="0"/>
                <a:cs typeface="Times New Roman" panose="02020603050405020304" pitchFamily="18" charset="0"/>
              </a:rPr>
              <a:t>(1967), won him an award at the San Francisco International Film Festival which gained him the interest of Hollywood studios, leading to his American feature debut </a:t>
            </a:r>
            <a:r>
              <a:rPr lang="en-US" sz="1800" i="1" kern="0" dirty="0">
                <a:solidFill>
                  <a:srgbClr val="373D3F"/>
                </a:solidFill>
                <a:highlight>
                  <a:srgbClr val="FFFFFF"/>
                </a:highlight>
                <a:latin typeface="Arial" panose="020B0604020202020204" pitchFamily="34" charset="0"/>
                <a:cs typeface="Times New Roman" panose="02020603050405020304" pitchFamily="18" charset="0"/>
              </a:rPr>
              <a:t>Watermelon Man </a:t>
            </a:r>
            <a:r>
              <a:rPr lang="en-US" sz="1800" kern="0" dirty="0">
                <a:solidFill>
                  <a:srgbClr val="373D3F"/>
                </a:solidFill>
                <a:highlight>
                  <a:srgbClr val="FFFFFF"/>
                </a:highlight>
                <a:latin typeface="Arial" panose="020B0604020202020204" pitchFamily="34" charset="0"/>
                <a:cs typeface="Times New Roman" panose="02020603050405020304" pitchFamily="18" charset="0"/>
              </a:rPr>
              <a:t>(1970). He continued to make films, write novels and stage plays in English and in French through the next several decades.</a:t>
            </a:r>
            <a:br>
              <a:rPr lang="en-US" sz="1800" kern="0" dirty="0">
                <a:solidFill>
                  <a:srgbClr val="373D3F"/>
                </a:solidFill>
                <a:highlight>
                  <a:srgbClr val="FFFFFF"/>
                </a:highlight>
                <a:latin typeface="Arial" panose="020B0604020202020204" pitchFamily="34" charset="0"/>
                <a:cs typeface="Times New Roman" panose="02020603050405020304" pitchFamily="18" charset="0"/>
              </a:rPr>
            </a:br>
            <a:endParaRPr lang="en-US" sz="900" kern="0" dirty="0">
              <a:solidFill>
                <a:srgbClr val="373D3F"/>
              </a:solidFill>
              <a:highlight>
                <a:srgbClr val="FFFFFF"/>
              </a:highlight>
              <a:latin typeface="Arial" panose="020B0604020202020204" pitchFamily="34" charset="0"/>
              <a:cs typeface="Times New Roman" panose="02020603050405020304" pitchFamily="18" charset="0"/>
            </a:endParaRPr>
          </a:p>
          <a:p>
            <a:pPr marR="0">
              <a:lnSpc>
                <a:spcPct val="115000"/>
              </a:lnSpc>
              <a:spcBef>
                <a:spcPts val="1200"/>
              </a:spcBef>
              <a:spcAft>
                <a:spcPts val="0"/>
              </a:spcAft>
            </a:pPr>
            <a:r>
              <a:rPr lang="en-US" sz="1800" kern="0" dirty="0">
                <a:solidFill>
                  <a:srgbClr val="373D3F"/>
                </a:solidFill>
                <a:highlight>
                  <a:srgbClr val="FFFFFF"/>
                </a:highlight>
                <a:latin typeface="Arial" panose="020B0604020202020204" pitchFamily="34" charset="0"/>
                <a:cs typeface="Times New Roman" panose="02020603050405020304" pitchFamily="18" charset="0"/>
              </a:rPr>
              <a:t>The success of his films helped open the door for other Black filmmakers, such as Spike Lee and John Singleton.</a:t>
            </a:r>
          </a:p>
        </p:txBody>
      </p:sp>
      <p:sp>
        <p:nvSpPr>
          <p:cNvPr id="5131" name="Rectangle 513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669568"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447" y="399675"/>
            <a:ext cx="4647368" cy="5809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5" name="Rectangle 5134">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774185"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55C3562-9301-02EA-9D69-EECE0D5BB47C}"/>
              </a:ext>
            </a:extLst>
          </p:cNvPr>
          <p:cNvSpPr txBox="1"/>
          <p:nvPr/>
        </p:nvSpPr>
        <p:spPr>
          <a:xfrm>
            <a:off x="-8617" y="382994"/>
            <a:ext cx="7214870" cy="1361911"/>
          </a:xfrm>
          <a:prstGeom prst="rect">
            <a:avLst/>
          </a:prstGeom>
          <a:noFill/>
        </p:spPr>
        <p:txBody>
          <a:bodyPr wrap="square" rtlCol="0">
            <a:spAutoFit/>
          </a:bodyPr>
          <a:lstStyle/>
          <a:p>
            <a:pPr algn="ctr"/>
            <a:r>
              <a:rPr lang="en-US" sz="2700" b="1" dirty="0"/>
              <a:t>SPOTLIGHT: </a:t>
            </a:r>
            <a:br>
              <a:rPr lang="en-US" sz="2700" b="1" dirty="0"/>
            </a:br>
            <a:r>
              <a:rPr lang="en-US" sz="2700" b="1" kern="0" dirty="0">
                <a:solidFill>
                  <a:srgbClr val="373D3F"/>
                </a:solidFill>
                <a:effectLst/>
                <a:latin typeface="Arial" panose="020B0604020202020204" pitchFamily="34" charset="0"/>
                <a:ea typeface="Times New Roman" panose="02020603050405020304" pitchFamily="18" charset="0"/>
              </a:rPr>
              <a:t>Melvin Van Peebles,</a:t>
            </a:r>
            <a:br>
              <a:rPr lang="en-US" sz="2700" b="1" kern="0" dirty="0">
                <a:solidFill>
                  <a:srgbClr val="373D3F"/>
                </a:solidFill>
                <a:effectLst/>
                <a:latin typeface="Arial" panose="020B0604020202020204" pitchFamily="34" charset="0"/>
                <a:ea typeface="Times New Roman" panose="02020603050405020304" pitchFamily="18" charset="0"/>
              </a:rPr>
            </a:br>
            <a:r>
              <a:rPr lang="en-US" sz="2700" b="1" kern="0" dirty="0">
                <a:solidFill>
                  <a:srgbClr val="373D3F"/>
                </a:solidFill>
                <a:effectLst/>
                <a:latin typeface="Arial" panose="020B0604020202020204" pitchFamily="34" charset="0"/>
                <a:ea typeface="Times New Roman" panose="02020603050405020304" pitchFamily="18" charset="0"/>
              </a:rPr>
              <a:t>The “Godfather” of Black Cinema</a:t>
            </a:r>
            <a:endParaRPr lang="en-US" sz="2700" b="1" dirty="0"/>
          </a:p>
        </p:txBody>
      </p:sp>
      <p:pic>
        <p:nvPicPr>
          <p:cNvPr id="15366" name="Picture 6" descr="Melvin Van Peebles Dead: 'Watermelon Man,' 'Sweet Sweetback's Baadasssss  Song' Director Was 89">
            <a:extLst>
              <a:ext uri="{FF2B5EF4-FFF2-40B4-BE49-F238E27FC236}">
                <a16:creationId xmlns:a16="http://schemas.microsoft.com/office/drawing/2014/main" id="{CFF80787-F481-3251-6543-12A1D6DF7210}"/>
              </a:ext>
            </a:extLst>
          </p:cNvPr>
          <p:cNvPicPr>
            <a:picLocks noChangeAspect="1" noChangeArrowheads="1"/>
          </p:cNvPicPr>
          <p:nvPr/>
        </p:nvPicPr>
        <p:blipFill rotWithShape="1">
          <a:blip r:embed="rId4" cstate="email">
            <a:extLst>
              <a:ext uri="{28A0092B-C50C-407E-A947-70E740481C1C}">
                <a14:useLocalDpi xmlns:a14="http://schemas.microsoft.com/office/drawing/2010/main" val="0"/>
              </a:ext>
            </a:extLst>
          </a:blip>
          <a:srcRect/>
          <a:stretch/>
        </p:blipFill>
        <p:spPr bwMode="auto">
          <a:xfrm>
            <a:off x="7308271" y="1359123"/>
            <a:ext cx="4461720" cy="3891035"/>
          </a:xfrm>
          <a:prstGeom prst="rect">
            <a:avLst/>
          </a:prstGeom>
          <a:noFill/>
          <a:extLst>
            <a:ext uri="{909E8E84-426E-40DD-AFC4-6F175D3DCCD1}">
              <a14:hiddenFill xmlns:a14="http://schemas.microsoft.com/office/drawing/2010/main">
                <a:solidFill>
                  <a:srgbClr val="FFFFFF"/>
                </a:solidFill>
              </a14:hiddenFill>
            </a:ext>
          </a:extLst>
        </p:spPr>
      </p:pic>
      <p:pic>
        <p:nvPicPr>
          <p:cNvPr id="2" name="Slide 17">
            <a:hlinkClick r:id="" action="ppaction://media"/>
            <a:extLst>
              <a:ext uri="{FF2B5EF4-FFF2-40B4-BE49-F238E27FC236}">
                <a16:creationId xmlns:a16="http://schemas.microsoft.com/office/drawing/2014/main" id="{AADCD6CA-6C29-1246-4B51-5455C2CB329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88085" y="382994"/>
            <a:ext cx="487363" cy="487363"/>
          </a:xfrm>
          <a:prstGeom prst="rect">
            <a:avLst/>
          </a:prstGeom>
        </p:spPr>
      </p:pic>
    </p:spTree>
    <p:extLst>
      <p:ext uri="{BB962C8B-B14F-4D97-AF65-F5344CB8AC3E}">
        <p14:creationId xmlns:p14="http://schemas.microsoft.com/office/powerpoint/2010/main" val="3394822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4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55492"/>
            <a:ext cx="7537173" cy="551742"/>
          </a:xfrm>
        </p:spPr>
        <p:txBody>
          <a:bodyPr anchor="t">
            <a:normAutofit/>
          </a:bodyPr>
          <a:lstStyle/>
          <a:p>
            <a:pPr algn="l"/>
            <a:r>
              <a:rPr lang="en-US" sz="24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Blaxploitation</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Content Placeholder 2">
            <a:extLst>
              <a:ext uri="{FF2B5EF4-FFF2-40B4-BE49-F238E27FC236}">
                <a16:creationId xmlns:a16="http://schemas.microsoft.com/office/drawing/2014/main" id="{83A42CBA-8DFD-FDCA-BA3B-F3449AA5F057}"/>
              </a:ext>
            </a:extLst>
          </p:cNvPr>
          <p:cNvSpPr>
            <a:spLocks noGrp="1"/>
          </p:cNvSpPr>
          <p:nvPr>
            <p:ph idx="1"/>
          </p:nvPr>
        </p:nvSpPr>
        <p:spPr>
          <a:xfrm>
            <a:off x="259079" y="1102428"/>
            <a:ext cx="7899401" cy="5491412"/>
          </a:xfrm>
        </p:spPr>
        <p:txBody>
          <a:bodyPr>
            <a:noAutofit/>
          </a:bodyPr>
          <a:lstStyle/>
          <a:p>
            <a:pPr marR="0">
              <a:lnSpc>
                <a:spcPct val="115000"/>
              </a:lnSpc>
              <a:spcBef>
                <a:spcPts val="1200"/>
              </a:spcBef>
              <a:spcAft>
                <a:spcPts val="0"/>
              </a:spcAft>
            </a:pPr>
            <a:r>
              <a:rPr lang="en-US" sz="1450" kern="0" dirty="0">
                <a:solidFill>
                  <a:srgbClr val="373D3F"/>
                </a:solidFill>
                <a:highlight>
                  <a:srgbClr val="FFFFFF"/>
                </a:highlight>
                <a:latin typeface="Arial" panose="020B0604020202020204" pitchFamily="34" charset="0"/>
                <a:cs typeface="Times New Roman" panose="02020603050405020304" pitchFamily="18" charset="0"/>
              </a:rPr>
              <a:t>Hollywood saw the profits that </a:t>
            </a:r>
            <a:r>
              <a:rPr lang="en-US" sz="1450" i="1" kern="0" dirty="0">
                <a:solidFill>
                  <a:srgbClr val="373D3F"/>
                </a:solidFill>
                <a:highlight>
                  <a:srgbClr val="FFFFFF"/>
                </a:highlight>
                <a:latin typeface="Arial" panose="020B0604020202020204" pitchFamily="34" charset="0"/>
                <a:cs typeface="Times New Roman" panose="02020603050405020304" pitchFamily="18" charset="0"/>
              </a:rPr>
              <a:t>Sweet, </a:t>
            </a:r>
            <a:r>
              <a:rPr lang="en-US" sz="1450" i="1" kern="0" dirty="0" err="1">
                <a:solidFill>
                  <a:srgbClr val="373D3F"/>
                </a:solidFill>
                <a:highlight>
                  <a:srgbClr val="FFFFFF"/>
                </a:highlight>
                <a:latin typeface="Arial" panose="020B0604020202020204" pitchFamily="34" charset="0"/>
                <a:cs typeface="Times New Roman" panose="02020603050405020304" pitchFamily="18" charset="0"/>
              </a:rPr>
              <a:t>Sweetback’s</a:t>
            </a:r>
            <a:r>
              <a:rPr lang="en-US" sz="1450" i="1" kern="0" dirty="0">
                <a:solidFill>
                  <a:srgbClr val="373D3F"/>
                </a:solidFill>
                <a:highlight>
                  <a:srgbClr val="FFFFFF"/>
                </a:highlight>
                <a:latin typeface="Arial" panose="020B0604020202020204" pitchFamily="34" charset="0"/>
                <a:cs typeface="Times New Roman" panose="02020603050405020304" pitchFamily="18" charset="0"/>
              </a:rPr>
              <a:t> </a:t>
            </a:r>
            <a:r>
              <a:rPr lang="en-US" sz="1450" i="1" kern="0" dirty="0" err="1">
                <a:solidFill>
                  <a:srgbClr val="373D3F"/>
                </a:solidFill>
                <a:highlight>
                  <a:srgbClr val="FFFFFF"/>
                </a:highlight>
                <a:latin typeface="Arial" panose="020B0604020202020204" pitchFamily="34" charset="0"/>
                <a:cs typeface="Times New Roman" panose="02020603050405020304" pitchFamily="18" charset="0"/>
              </a:rPr>
              <a:t>Baadasssss</a:t>
            </a:r>
            <a:r>
              <a:rPr lang="en-US" sz="1450" i="1" kern="0" dirty="0">
                <a:solidFill>
                  <a:srgbClr val="373D3F"/>
                </a:solidFill>
                <a:highlight>
                  <a:srgbClr val="FFFFFF"/>
                </a:highlight>
                <a:latin typeface="Arial" panose="020B0604020202020204" pitchFamily="34" charset="0"/>
                <a:cs typeface="Times New Roman" panose="02020603050405020304" pitchFamily="18" charset="0"/>
              </a:rPr>
              <a:t> Song </a:t>
            </a:r>
            <a:r>
              <a:rPr lang="en-US" sz="1450" kern="0" dirty="0">
                <a:solidFill>
                  <a:srgbClr val="373D3F"/>
                </a:solidFill>
                <a:highlight>
                  <a:srgbClr val="FFFFFF"/>
                </a:highlight>
                <a:latin typeface="Arial" panose="020B0604020202020204" pitchFamily="34" charset="0"/>
                <a:cs typeface="Times New Roman" panose="02020603050405020304" pitchFamily="18" charset="0"/>
              </a:rPr>
              <a:t>was making and began to produce its own gritty films about urban black protagonists. These films collectively became known as </a:t>
            </a:r>
            <a:r>
              <a:rPr lang="en-US" sz="1450" b="1" kern="0" dirty="0">
                <a:solidFill>
                  <a:srgbClr val="373D3F"/>
                </a:solidFill>
                <a:highlight>
                  <a:srgbClr val="FFFFFF"/>
                </a:highlight>
                <a:latin typeface="Arial" panose="020B0604020202020204" pitchFamily="34" charset="0"/>
                <a:cs typeface="Times New Roman" panose="02020603050405020304" pitchFamily="18" charset="0"/>
              </a:rPr>
              <a:t>blaxploitation films</a:t>
            </a:r>
            <a:r>
              <a:rPr lang="en-US" sz="1450" kern="0" dirty="0">
                <a:solidFill>
                  <a:srgbClr val="373D3F"/>
                </a:solidFill>
                <a:highlight>
                  <a:srgbClr val="FFFFFF"/>
                </a:highlight>
                <a:latin typeface="Arial" panose="020B0604020202020204" pitchFamily="34" charset="0"/>
                <a:cs typeface="Times New Roman" panose="02020603050405020304" pitchFamily="18" charset="0"/>
              </a:rPr>
              <a:t>. Films including </a:t>
            </a:r>
            <a:r>
              <a:rPr lang="en-US" sz="145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Shaft </a:t>
            </a:r>
            <a:r>
              <a:rPr lang="en-US" sz="1450" kern="0" dirty="0">
                <a:solidFill>
                  <a:srgbClr val="373D3F"/>
                </a:solidFill>
                <a:highlight>
                  <a:srgbClr val="FFFFFF"/>
                </a:highlight>
                <a:latin typeface="Arial" panose="020B0604020202020204" pitchFamily="34" charset="0"/>
                <a:cs typeface="Times New Roman" panose="02020603050405020304" pitchFamily="18" charset="0"/>
              </a:rPr>
              <a:t> (1971) directed by Gordon Parks and </a:t>
            </a:r>
            <a:r>
              <a:rPr lang="en-US" sz="1450" i="1" kern="0" dirty="0">
                <a:solidFill>
                  <a:srgbClr val="373D3F"/>
                </a:solidFill>
                <a:highlight>
                  <a:srgbClr val="FFFFFF"/>
                </a:highlight>
                <a:latin typeface="Arial" panose="020B0604020202020204" pitchFamily="34" charset="0"/>
                <a:cs typeface="Times New Roman" panose="02020603050405020304" pitchFamily="18" charset="0"/>
              </a:rPr>
              <a:t>Super Fly </a:t>
            </a:r>
            <a:r>
              <a:rPr lang="en-US" sz="1450" kern="0" dirty="0">
                <a:solidFill>
                  <a:srgbClr val="373D3F"/>
                </a:solidFill>
                <a:highlight>
                  <a:srgbClr val="FFFFFF"/>
                </a:highlight>
                <a:latin typeface="Arial" panose="020B0604020202020204" pitchFamily="34" charset="0"/>
                <a:cs typeface="Times New Roman" panose="02020603050405020304" pitchFamily="18" charset="0"/>
              </a:rPr>
              <a:t>(1972) directed by his son, Gordon Parks Jr., along with dozens of others in the first half of the 1970s, often explored themes of crime, sex, drugs, racial tensions, fighting back against “the man,” and black American life and struggles of the time.</a:t>
            </a:r>
          </a:p>
          <a:p>
            <a:pPr marR="0">
              <a:lnSpc>
                <a:spcPct val="115000"/>
              </a:lnSpc>
              <a:spcBef>
                <a:spcPts val="1200"/>
              </a:spcBef>
              <a:spcAft>
                <a:spcPts val="0"/>
              </a:spcAft>
            </a:pPr>
            <a:r>
              <a:rPr lang="en-US" sz="14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They were hugely popular, both inside and outside of African American communities. But not everyone was pleased. </a:t>
            </a:r>
            <a:r>
              <a:rPr lang="en-US" sz="145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T</a:t>
            </a:r>
            <a:r>
              <a:rPr lang="en-US" sz="14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he NAACP coined the term “blaxploitation” as a criticism of the genre. They felt the depiction of African Americans in these films, particularly the hyper-masculine Black men, was simply </a:t>
            </a:r>
            <a:r>
              <a:rPr lang="en-US" sz="14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reproducing</a:t>
            </a:r>
            <a:r>
              <a:rPr lang="en-US" sz="14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old Hollywood stereotypes and, in turn, exploiting African American audiences. From the filmmakers point of view, that was missing the point. Their goal was to reclaim that image and turn it loose on white hegemony.</a:t>
            </a:r>
            <a:endParaRPr lang="en-US" sz="145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4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But as the popularity of the films grew, so did their profits, and with those profits, came increasing interest from white producers and Hollywood itself. By the late 1970s, the films had become a parody of themselves, often backed by white producers and directed by white directors. Suddenly, “blaxploitation” took on a new meaning, with white filmmakers reducing the characters intended to resist hegemony to the same tired, old stereotypes. By the end of the 70s, the short-lived resurrection of Black Cinema in the form of blaxploitation was over.</a:t>
            </a:r>
            <a:endParaRPr lang="en-US" sz="145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13314" name="Picture 2" descr="Shaft (1971) | The Criterion Collection">
            <a:extLst>
              <a:ext uri="{FF2B5EF4-FFF2-40B4-BE49-F238E27FC236}">
                <a16:creationId xmlns:a16="http://schemas.microsoft.com/office/drawing/2014/main" id="{6856679A-015E-B0BE-7C61-353E90764475}"/>
              </a:ext>
            </a:extLst>
          </p:cNvPr>
          <p:cNvPicPr>
            <a:picLocks noChangeAspect="1" noChangeArrowheads="1"/>
          </p:cNvPicPr>
          <p:nvPr/>
        </p:nvPicPr>
        <p:blipFill rotWithShape="1">
          <a:blip r:embed="rId5" cstate="email">
            <a:extLst>
              <a:ext uri="{28A0092B-C50C-407E-A947-70E740481C1C}">
                <a14:useLocalDpi xmlns:a14="http://schemas.microsoft.com/office/drawing/2010/main" val="0"/>
              </a:ext>
            </a:extLst>
          </a:blip>
          <a:srcRect/>
          <a:stretch/>
        </p:blipFill>
        <p:spPr bwMode="auto">
          <a:xfrm>
            <a:off x="8514080" y="1979259"/>
            <a:ext cx="3307080" cy="3447801"/>
          </a:xfrm>
          <a:prstGeom prst="rect">
            <a:avLst/>
          </a:prstGeom>
          <a:noFill/>
          <a:extLst>
            <a:ext uri="{909E8E84-426E-40DD-AFC4-6F175D3DCCD1}">
              <a14:hiddenFill xmlns:a14="http://schemas.microsoft.com/office/drawing/2010/main">
                <a:solidFill>
                  <a:srgbClr val="FFFFFF"/>
                </a:solidFill>
              </a14:hiddenFill>
            </a:ext>
          </a:extLst>
        </p:spPr>
      </p:pic>
      <p:pic>
        <p:nvPicPr>
          <p:cNvPr id="5" name="Slide 18">
            <a:hlinkClick r:id="" action="ppaction://media"/>
            <a:extLst>
              <a:ext uri="{FF2B5EF4-FFF2-40B4-BE49-F238E27FC236}">
                <a16:creationId xmlns:a16="http://schemas.microsoft.com/office/drawing/2014/main" id="{DB408A74-5847-F1D8-9904-DBC50BD0566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088005" y="329667"/>
            <a:ext cx="487363" cy="487363"/>
          </a:xfrm>
          <a:prstGeom prst="rect">
            <a:avLst/>
          </a:prstGeom>
        </p:spPr>
      </p:pic>
    </p:spTree>
    <p:extLst>
      <p:ext uri="{BB962C8B-B14F-4D97-AF65-F5344CB8AC3E}">
        <p14:creationId xmlns:p14="http://schemas.microsoft.com/office/powerpoint/2010/main" val="1230479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8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555" name="Rectangle 22554">
            <a:extLst>
              <a:ext uri="{FF2B5EF4-FFF2-40B4-BE49-F238E27FC236}">
                <a16:creationId xmlns:a16="http://schemas.microsoft.com/office/drawing/2014/main" id="{49B447FE-DDA9-4B30-828A-59FC56912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2556" name="Rectangle 22555">
            <a:extLst>
              <a:ext uri="{FF2B5EF4-FFF2-40B4-BE49-F238E27FC236}">
                <a16:creationId xmlns:a16="http://schemas.microsoft.com/office/drawing/2014/main" id="{C3D487F7-9050-4871-B351-34A72ADB29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484" y="-1"/>
            <a:ext cx="6096002"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2557" name="Rectangle 22556">
            <a:extLst>
              <a:ext uri="{FF2B5EF4-FFF2-40B4-BE49-F238E27FC236}">
                <a16:creationId xmlns:a16="http://schemas.microsoft.com/office/drawing/2014/main" id="{F43C27DD-EF6A-4C48-9669-C2970E71A8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52884" y="609601"/>
            <a:ext cx="6858003" cy="5638801"/>
          </a:xfrm>
          <a:prstGeom prst="rect">
            <a:avLst/>
          </a:prstGeom>
          <a:gradFill>
            <a:gsLst>
              <a:gs pos="0">
                <a:schemeClr val="accent1">
                  <a:alpha val="23000"/>
                </a:schemeClr>
              </a:gs>
              <a:gs pos="71000">
                <a:schemeClr val="accent1">
                  <a:lumMod val="50000"/>
                  <a:alpha val="0"/>
                </a:schemeClr>
              </a:gs>
              <a:gs pos="100000">
                <a:srgbClr val="000000">
                  <a:alpha val="0"/>
                </a:srgb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2558" name="Rectangle 22557">
            <a:extLst>
              <a:ext uri="{FF2B5EF4-FFF2-40B4-BE49-F238E27FC236}">
                <a16:creationId xmlns:a16="http://schemas.microsoft.com/office/drawing/2014/main" id="{05A1AA86-B7E6-4C02-AA34-F1A25CD4CC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518" y="2217950"/>
            <a:ext cx="6103518" cy="4640049"/>
          </a:xfrm>
          <a:prstGeom prst="rect">
            <a:avLst/>
          </a:prstGeom>
          <a:gradFill>
            <a:gsLst>
              <a:gs pos="0">
                <a:schemeClr val="accent1">
                  <a:alpha val="0"/>
                </a:schemeClr>
              </a:gs>
              <a:gs pos="72000">
                <a:srgbClr val="000000">
                  <a:alpha val="21000"/>
                </a:srgb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2559" name="Oval 22558">
            <a:extLst>
              <a:ext uri="{FF2B5EF4-FFF2-40B4-BE49-F238E27FC236}">
                <a16:creationId xmlns:a16="http://schemas.microsoft.com/office/drawing/2014/main" id="{86C3B9CB-4E48-4726-B7B9-9E02F71B15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37312">
            <a:off x="565239" y="1211422"/>
            <a:ext cx="4640488" cy="4640488"/>
          </a:xfrm>
          <a:prstGeom prst="ellipse">
            <a:avLst/>
          </a:prstGeom>
          <a:gradFill>
            <a:gsLst>
              <a:gs pos="53000">
                <a:schemeClr val="accent1">
                  <a:alpha val="0"/>
                </a:schemeClr>
              </a:gs>
              <a:gs pos="100000">
                <a:schemeClr val="accent1">
                  <a:lumMod val="40000"/>
                  <a:lumOff val="60000"/>
                  <a:alpha val="15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2545" name="Rectangle 22544">
            <a:extLst>
              <a:ext uri="{FF2B5EF4-FFF2-40B4-BE49-F238E27FC236}">
                <a16:creationId xmlns:a16="http://schemas.microsoft.com/office/drawing/2014/main" id="{C84384FE-1C88-4CAA-8FB8-2313A3AE73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7519" y="0"/>
            <a:ext cx="6103519" cy="6870700"/>
          </a:xfrm>
          <a:prstGeom prst="rect">
            <a:avLst/>
          </a:prstGeom>
          <a:gradFill>
            <a:gsLst>
              <a:gs pos="24000">
                <a:schemeClr val="accent1">
                  <a:alpha val="0"/>
                </a:schemeClr>
              </a:gs>
              <a:gs pos="100000">
                <a:srgbClr val="000000">
                  <a:alpha val="71000"/>
                </a:srgb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A6A866B5-0744-07D0-1FB5-F2534291A97F}"/>
              </a:ext>
            </a:extLst>
          </p:cNvPr>
          <p:cNvSpPr>
            <a:spLocks noGrp="1"/>
          </p:cNvSpPr>
          <p:nvPr>
            <p:ph type="title"/>
          </p:nvPr>
        </p:nvSpPr>
        <p:spPr>
          <a:xfrm>
            <a:off x="456234" y="2471610"/>
            <a:ext cx="5271436" cy="3220382"/>
          </a:xfrm>
        </p:spPr>
        <p:txBody>
          <a:bodyPr vert="horz" lIns="91440" tIns="45720" rIns="91440" bIns="45720" rtlCol="0" anchor="t">
            <a:normAutofit/>
          </a:bodyPr>
          <a:lstStyle/>
          <a:p>
            <a:pPr algn="ctr"/>
            <a:r>
              <a:rPr lang="en-US" sz="2800" b="1" i="1" u="sng" dirty="0">
                <a:solidFill>
                  <a:schemeClr val="bg1"/>
                </a:solidFill>
                <a:effectLst/>
                <a:hlinkClick r:id="rId2">
                  <a:extLst>
                    <a:ext uri="{A12FA001-AC4F-418D-AE19-62706E023703}">
                      <ahyp:hlinkClr xmlns:ahyp="http://schemas.microsoft.com/office/drawing/2018/hyperlinkcolor" val="tx"/>
                    </a:ext>
                  </a:extLst>
                </a:hlinkClick>
              </a:rPr>
              <a:t>The Evolution of Black Representation in Film</a:t>
            </a:r>
            <a:endParaRPr lang="en-US" sz="2800" dirty="0">
              <a:solidFill>
                <a:schemeClr val="bg1"/>
              </a:solidFill>
            </a:endParaRPr>
          </a:p>
        </p:txBody>
      </p:sp>
      <p:pic>
        <p:nvPicPr>
          <p:cNvPr id="1026" name="Picture 2" descr="Evolution of Black Cinema.. Throughout the early history of Cinema… | by  Dedrick Conway | Medium">
            <a:extLst>
              <a:ext uri="{FF2B5EF4-FFF2-40B4-BE49-F238E27FC236}">
                <a16:creationId xmlns:a16="http://schemas.microsoft.com/office/drawing/2014/main" id="{F275895D-CE72-5C9B-4C03-71480AF9C9C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6340396" y="797147"/>
            <a:ext cx="5569314" cy="53191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38738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55492"/>
            <a:ext cx="7537173" cy="551742"/>
          </a:xfrm>
        </p:spPr>
        <p:txBody>
          <a:bodyPr anchor="t">
            <a:normAutofit/>
          </a:bodyPr>
          <a:lstStyle/>
          <a:p>
            <a:pPr algn="l"/>
            <a:r>
              <a:rPr lang="en-US" sz="24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L.A. Rebellion</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F44F39AB-6281-E847-70D3-E57A3155933F}"/>
              </a:ext>
            </a:extLst>
          </p:cNvPr>
          <p:cNvSpPr>
            <a:spLocks noGrp="1"/>
          </p:cNvSpPr>
          <p:nvPr>
            <p:ph idx="1"/>
          </p:nvPr>
        </p:nvSpPr>
        <p:spPr>
          <a:xfrm>
            <a:off x="223520" y="1036320"/>
            <a:ext cx="8239760" cy="5689600"/>
          </a:xfrm>
        </p:spPr>
        <p:txBody>
          <a:bodyPr>
            <a:normAutofit lnSpcReduction="10000"/>
          </a:bodyPr>
          <a:lstStyle/>
          <a:p>
            <a:pPr marR="0">
              <a:lnSpc>
                <a:spcPct val="115000"/>
              </a:lnSpc>
              <a:spcBef>
                <a:spcPts val="1200"/>
              </a:spcBef>
              <a:spcAft>
                <a:spcPts val="0"/>
              </a:spcAft>
            </a:pP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late 1960s was a time of enormous political and social upheaval in the United States. Yet the struggles of these turbulent years were as much about culture as confrontation. Two years after the Watts Uprising, a landmark commemoration in August 1967 brought a surge of Black music, poetry, and visual art to the South Los Angeles area.</a:t>
            </a:r>
            <a:endParaRPr lang="en-US" sz="14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Following unrest from a 1969 shoot-out on the UCLA campus, several students at UCLA persuaded the university to launch an ethnographic studies </a:t>
            </a:r>
            <a:r>
              <a:rPr lang="en-US" sz="1400" kern="0" dirty="0" err="1">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programme</a:t>
            </a: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responsive to local communities of color. As part of the Ethno-Communications initiative, a group of African and African-American students entered UCLA’s School of Theater, Film and Television and formed the "L.A. Rebellion.</a:t>
            </a:r>
            <a:endParaRPr lang="en-US" sz="14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This vital group of filmmakers shared a utopian vision of a better society and their goal was to create authentic narratives about the black experience that avoided the stereotypes of Hollywood and blaxploitation. Their films show: a sensitivity to children and gender issues, a willingness to question any and all received wisdom, their identification with the liberation movements in the </a:t>
            </a:r>
            <a:b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Third World, and their expression of Black pride and dignity. </a:t>
            </a:r>
            <a:endParaRPr lang="en-US" sz="14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films were influenced by study of “third world” cinema from Latin America and Africa, the French New Wave, and postwar neorealist cinema. The filmmakers, which also included Chicano and Asian students, brought to their work a wider consciousness of the black liberation and anti-Vietnam War movements and second-generation feminism. The results were classics such as </a:t>
            </a:r>
            <a:r>
              <a:rPr lang="en-US" sz="14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Daughters of the Dust</a:t>
            </a: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(1991), the first feature film directed by an African-American woman to receive a major theatrical release.</a:t>
            </a:r>
          </a:p>
          <a:p>
            <a:pPr marR="0">
              <a:lnSpc>
                <a:spcPct val="115000"/>
              </a:lnSpc>
              <a:spcBef>
                <a:spcPts val="1200"/>
              </a:spcBef>
              <a:spcAft>
                <a:spcPts val="0"/>
              </a:spcAft>
            </a:pP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L.A. Rebellion filmmakers created a unique cinematic landscape and over the course of two decades, as new students arrived, current students mentored them, passing the torch on to the next group and the next.</a:t>
            </a:r>
            <a:endParaRPr lang="en-US" sz="14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14338" name="Picture 2" descr="The LA rebellion: when black film-makers took on the world – and won |  Movies | The Guardian">
            <a:extLst>
              <a:ext uri="{FF2B5EF4-FFF2-40B4-BE49-F238E27FC236}">
                <a16:creationId xmlns:a16="http://schemas.microsoft.com/office/drawing/2014/main" id="{4B98CD40-F913-C9FB-8E8C-3070F447128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8473440" y="2685732"/>
            <a:ext cx="3415690" cy="2902268"/>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19">
            <a:hlinkClick r:id="" action="ppaction://media"/>
            <a:extLst>
              <a:ext uri="{FF2B5EF4-FFF2-40B4-BE49-F238E27FC236}">
                <a16:creationId xmlns:a16="http://schemas.microsoft.com/office/drawing/2014/main" id="{51402CC8-D3BA-A23B-9841-017A1F751C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088005" y="299612"/>
            <a:ext cx="487363" cy="487363"/>
          </a:xfrm>
          <a:prstGeom prst="rect">
            <a:avLst/>
          </a:prstGeom>
        </p:spPr>
      </p:pic>
    </p:spTree>
    <p:extLst>
      <p:ext uri="{BB962C8B-B14F-4D97-AF65-F5344CB8AC3E}">
        <p14:creationId xmlns:p14="http://schemas.microsoft.com/office/powerpoint/2010/main" val="827269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7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2" name="Rectangle 5131">
            <a:extLst>
              <a:ext uri="{FF2B5EF4-FFF2-40B4-BE49-F238E27FC236}">
                <a16:creationId xmlns:a16="http://schemas.microsoft.com/office/drawing/2014/main" id="{FF81F8D5-515A-45DC-B296-30AB11F2C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4" name="Rectangle 5133">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B678C05-BBAC-8DEC-00BD-2ED06CFE4895}"/>
              </a:ext>
            </a:extLst>
          </p:cNvPr>
          <p:cNvSpPr>
            <a:spLocks noGrp="1"/>
          </p:cNvSpPr>
          <p:nvPr>
            <p:ph idx="1"/>
          </p:nvPr>
        </p:nvSpPr>
        <p:spPr>
          <a:xfrm>
            <a:off x="79496" y="2146816"/>
            <a:ext cx="7038644" cy="3799139"/>
          </a:xfrm>
        </p:spPr>
        <p:txBody>
          <a:bodyPr anchor="ctr">
            <a:noAutofit/>
          </a:bodyPr>
          <a:lstStyle/>
          <a:p>
            <a:pPr marR="0">
              <a:lnSpc>
                <a:spcPct val="115000"/>
              </a:lnSpc>
              <a:spcBef>
                <a:spcPts val="1200"/>
              </a:spcBef>
              <a:spcAft>
                <a:spcPts val="0"/>
              </a:spcAft>
            </a:pPr>
            <a:r>
              <a:rPr lang="en-US" sz="13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His first feature film, </a:t>
            </a:r>
            <a:r>
              <a:rPr lang="en-US" sz="130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Killer of Sheep</a:t>
            </a:r>
            <a:r>
              <a:rPr lang="en-US" sz="1300" b="1" i="1" dirty="0">
                <a:solidFill>
                  <a:srgbClr val="0000FF"/>
                </a:solidFill>
                <a:latin typeface="Arial" panose="020B0604020202020204" pitchFamily="34" charset="0"/>
                <a:cs typeface="Arial" panose="020B0604020202020204" pitchFamily="34" charset="0"/>
              </a:rPr>
              <a:t> </a:t>
            </a:r>
            <a:r>
              <a:rPr lang="en-US" sz="13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(1977), which depicts the problems confronting working class African Americans in South Central, CA, was hailed as “an American masterpiece”. The film shared first prize at the Sundance Film Festival and was awarded a top prize at the Berlin International Film Festival. The narrative and documentary films that followed form a body of work that many critics believe offers the richest and most expansive exploration of African American culture and history of any filmmaker of Burnett’s generation. </a:t>
            </a:r>
            <a:endParaRPr lang="en-US" sz="13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3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Burnett is the recipient of numerous awards and honors, including MacArthur, Rockefeller, and Guggenheim fellowships, as well as the Horton Foote Screenwriting Award. Selected honors also include a Golden Thumb Award from the Roger Ebert Film Festival; Career Achievement Award from the Chicago International Film Festival; Paul Robeson Award from Howard University; Best Screenplay Award for </a:t>
            </a:r>
            <a:r>
              <a:rPr lang="en-US" sz="13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To Sleep with Anger</a:t>
            </a:r>
            <a:r>
              <a:rPr lang="en-US" sz="13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from the National Society of Film Critics; the American Film Institute’s Maya </a:t>
            </a:r>
            <a:r>
              <a:rPr lang="en-US" sz="1300" kern="0" dirty="0" err="1">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Deren</a:t>
            </a:r>
            <a:r>
              <a:rPr lang="en-US" sz="13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Award and the 2017 Governor’s Award from the Academy of Motion Picture Arts and Sciences.</a:t>
            </a:r>
            <a:endParaRPr lang="en-US" sz="13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sp>
        <p:nvSpPr>
          <p:cNvPr id="5131" name="Rectangle 513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669568"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447" y="399675"/>
            <a:ext cx="4647368" cy="5809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5" name="Rectangle 5134">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774185"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55C3562-9301-02EA-9D69-EECE0D5BB47C}"/>
              </a:ext>
            </a:extLst>
          </p:cNvPr>
          <p:cNvSpPr txBox="1"/>
          <p:nvPr/>
        </p:nvSpPr>
        <p:spPr>
          <a:xfrm>
            <a:off x="-8617" y="362674"/>
            <a:ext cx="7214870" cy="1384995"/>
          </a:xfrm>
          <a:prstGeom prst="rect">
            <a:avLst/>
          </a:prstGeom>
          <a:noFill/>
        </p:spPr>
        <p:txBody>
          <a:bodyPr wrap="square" rtlCol="0">
            <a:spAutoFit/>
          </a:bodyPr>
          <a:lstStyle/>
          <a:p>
            <a:pPr algn="ctr"/>
            <a:r>
              <a:rPr lang="en-US" sz="2800" b="1" dirty="0"/>
              <a:t>SPOTLIGHT: </a:t>
            </a:r>
            <a:br>
              <a:rPr lang="en-US" sz="2800" b="1" dirty="0"/>
            </a:br>
            <a:r>
              <a:rPr lang="en-US" sz="2800" b="1" kern="0" dirty="0">
                <a:solidFill>
                  <a:srgbClr val="373D3F"/>
                </a:solidFill>
                <a:effectLst/>
                <a:latin typeface="Arial" panose="020B0604020202020204" pitchFamily="34" charset="0"/>
                <a:ea typeface="Times New Roman" panose="02020603050405020304" pitchFamily="18" charset="0"/>
              </a:rPr>
              <a:t>Charles Burnett,</a:t>
            </a:r>
            <a:br>
              <a:rPr lang="en-US" sz="2800" b="1" kern="0" dirty="0">
                <a:solidFill>
                  <a:srgbClr val="373D3F"/>
                </a:solidFill>
                <a:effectLst/>
                <a:latin typeface="Arial" panose="020B0604020202020204" pitchFamily="34" charset="0"/>
                <a:ea typeface="Times New Roman" panose="02020603050405020304" pitchFamily="18" charset="0"/>
              </a:rPr>
            </a:br>
            <a:r>
              <a:rPr lang="en-US" sz="2800" b="1" kern="0" dirty="0">
                <a:solidFill>
                  <a:srgbClr val="373D3F"/>
                </a:solidFill>
                <a:effectLst/>
                <a:latin typeface="Arial" panose="020B0604020202020204" pitchFamily="34" charset="0"/>
                <a:ea typeface="Times New Roman" panose="02020603050405020304" pitchFamily="18" charset="0"/>
              </a:rPr>
              <a:t>The “Godfather” of the L.A. Rebellion</a:t>
            </a:r>
            <a:endParaRPr lang="en-US" sz="2800" b="1" dirty="0"/>
          </a:p>
        </p:txBody>
      </p:sp>
      <p:pic>
        <p:nvPicPr>
          <p:cNvPr id="15362" name="Picture 2" descr="Charles Burnett">
            <a:extLst>
              <a:ext uri="{FF2B5EF4-FFF2-40B4-BE49-F238E27FC236}">
                <a16:creationId xmlns:a16="http://schemas.microsoft.com/office/drawing/2014/main" id="{63D44937-DC9A-68B5-4C67-4A7FF67D821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13720" y="1105593"/>
            <a:ext cx="4441767" cy="4441767"/>
          </a:xfrm>
          <a:prstGeom prst="rect">
            <a:avLst/>
          </a:prstGeom>
          <a:noFill/>
          <a:extLst>
            <a:ext uri="{909E8E84-426E-40DD-AFC4-6F175D3DCCD1}">
              <a14:hiddenFill xmlns:a14="http://schemas.microsoft.com/office/drawing/2010/main">
                <a:solidFill>
                  <a:srgbClr val="FFFFFF"/>
                </a:solidFill>
              </a14:hiddenFill>
            </a:ext>
          </a:extLst>
        </p:spPr>
      </p:pic>
      <p:pic>
        <p:nvPicPr>
          <p:cNvPr id="2" name="Slide 20">
            <a:hlinkClick r:id="" action="ppaction://media"/>
            <a:extLst>
              <a:ext uri="{FF2B5EF4-FFF2-40B4-BE49-F238E27FC236}">
                <a16:creationId xmlns:a16="http://schemas.microsoft.com/office/drawing/2014/main" id="{91A2E066-69AC-1082-3426-ECC8F721D3A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472565" y="424682"/>
            <a:ext cx="487363" cy="487363"/>
          </a:xfrm>
          <a:prstGeom prst="rect">
            <a:avLst/>
          </a:prstGeom>
        </p:spPr>
      </p:pic>
    </p:spTree>
    <p:extLst>
      <p:ext uri="{BB962C8B-B14F-4D97-AF65-F5344CB8AC3E}">
        <p14:creationId xmlns:p14="http://schemas.microsoft.com/office/powerpoint/2010/main" val="21225452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5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391" name="Rectangle 16390">
            <a:extLst>
              <a:ext uri="{FF2B5EF4-FFF2-40B4-BE49-F238E27FC236}">
                <a16:creationId xmlns:a16="http://schemas.microsoft.com/office/drawing/2014/main" id="{C0A1ED06-4733-4020-9C60-81D4D80140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93" name="Rectangle 16392">
            <a:extLst>
              <a:ext uri="{FF2B5EF4-FFF2-40B4-BE49-F238E27FC236}">
                <a16:creationId xmlns:a16="http://schemas.microsoft.com/office/drawing/2014/main" id="{B0CA3509-3AF9-45FE-93ED-57BB5D5E8E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386" name="Picture 2" descr="The 25 Best Black Movies of the 21st Century">
            <a:extLst>
              <a:ext uri="{FF2B5EF4-FFF2-40B4-BE49-F238E27FC236}">
                <a16:creationId xmlns:a16="http://schemas.microsoft.com/office/drawing/2014/main" id="{11D0A1FE-5E93-8764-F655-EEC66A76F0C8}"/>
              </a:ext>
            </a:extLst>
          </p:cNvPr>
          <p:cNvPicPr>
            <a:picLocks noChangeAspect="1" noChangeArrowheads="1"/>
          </p:cNvPicPr>
          <p:nvPr/>
        </p:nvPicPr>
        <p:blipFill rotWithShape="1">
          <a:blip r:embed="rId2">
            <a:alphaModFix amt="80000"/>
            <a:extLst>
              <a:ext uri="{28A0092B-C50C-407E-A947-70E740481C1C}">
                <a14:useLocalDpi xmlns:a14="http://schemas.microsoft.com/office/drawing/2010/main" val="0"/>
              </a:ext>
            </a:extLst>
          </a:blip>
          <a:srcRect/>
          <a:stretch/>
        </p:blipFill>
        <p:spPr bwMode="auto">
          <a:xfrm>
            <a:off x="9462" y="0"/>
            <a:ext cx="12188952" cy="6858000"/>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97555362-D6D6-3279-2EFA-929899AC27BB}"/>
              </a:ext>
            </a:extLst>
          </p:cNvPr>
          <p:cNvSpPr>
            <a:spLocks noGrp="1"/>
          </p:cNvSpPr>
          <p:nvPr>
            <p:ph idx="1"/>
          </p:nvPr>
        </p:nvSpPr>
        <p:spPr>
          <a:xfrm>
            <a:off x="6103938" y="2591580"/>
            <a:ext cx="5760858" cy="2588458"/>
          </a:xfrm>
        </p:spPr>
        <p:txBody>
          <a:bodyPr>
            <a:normAutofit/>
          </a:bodyPr>
          <a:lstStyle/>
          <a:p>
            <a:pPr marL="0" indent="0" algn="ctr">
              <a:buNone/>
            </a:pPr>
            <a:r>
              <a:rPr lang="en-US" sz="2400" b="1" kern="1800" dirty="0">
                <a:effectLst/>
                <a:latin typeface="Arial" panose="020B0604020202020204" pitchFamily="34" charset="0"/>
                <a:ea typeface="Times New Roman" panose="02020603050405020304" pitchFamily="18" charset="0"/>
              </a:rPr>
              <a:t>MODERN CINEMA AND REPRESENTATIONS OF BLACKNESS</a:t>
            </a:r>
            <a:endParaRPr lang="en-US" sz="2400" dirty="0"/>
          </a:p>
        </p:txBody>
      </p:sp>
    </p:spTree>
    <p:extLst>
      <p:ext uri="{BB962C8B-B14F-4D97-AF65-F5344CB8AC3E}">
        <p14:creationId xmlns:p14="http://schemas.microsoft.com/office/powerpoint/2010/main" val="25097720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9B9CCF1-1347-4E4B-F271-1200BE41DABE}"/>
              </a:ext>
            </a:extLst>
          </p:cNvPr>
          <p:cNvSpPr>
            <a:spLocks noGrp="1"/>
          </p:cNvSpPr>
          <p:nvPr>
            <p:ph type="title"/>
          </p:nvPr>
        </p:nvSpPr>
        <p:spPr>
          <a:xfrm>
            <a:off x="401320" y="208723"/>
            <a:ext cx="9688296" cy="483212"/>
          </a:xfrm>
        </p:spPr>
        <p:txBody>
          <a:bodyPr anchor="b">
            <a:normAutofit/>
          </a:bodyPr>
          <a:lstStyle/>
          <a:p>
            <a:r>
              <a:rPr lang="en-US" sz="18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Emergence of New Stereotypes</a:t>
            </a:r>
            <a:endParaRPr lang="en-US" sz="1800" dirty="0"/>
          </a:p>
        </p:txBody>
      </p:sp>
      <p:sp>
        <p:nvSpPr>
          <p:cNvPr id="10" name="Rectangle 9">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0">
                <a:srgbClr val="000000">
                  <a:alpha val="63000"/>
                </a:srgbClr>
              </a:gs>
              <a:gs pos="100000">
                <a:schemeClr val="accent1">
                  <a:lumMod val="7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0EBA4BE1-BEA9-1568-6C1B-B380AFB1E751}"/>
              </a:ext>
            </a:extLst>
          </p:cNvPr>
          <p:cNvSpPr>
            <a:spLocks noGrp="1"/>
          </p:cNvSpPr>
          <p:nvPr>
            <p:ph idx="1"/>
          </p:nvPr>
        </p:nvSpPr>
        <p:spPr>
          <a:xfrm>
            <a:off x="424180" y="880338"/>
            <a:ext cx="11503660" cy="5276622"/>
          </a:xfrm>
        </p:spPr>
        <p:txBody>
          <a:bodyPr>
            <a:normAutofit/>
          </a:bodyPr>
          <a:lstStyle/>
          <a:p>
            <a:pPr marL="0" marR="0" indent="0">
              <a:lnSpc>
                <a:spcPct val="115000"/>
              </a:lnSpc>
              <a:spcBef>
                <a:spcPts val="1200"/>
              </a:spcBef>
              <a:spcAft>
                <a:spcPts val="0"/>
              </a:spcAft>
              <a:buNone/>
            </a:pP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Moving into the modern era, a few new stereotypes emerged that were designed to promote a similar agenda. </a:t>
            </a:r>
            <a:b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pPr marR="0">
              <a:lnSpc>
                <a:spcPct val="115000"/>
              </a:lnSpc>
              <a:spcBef>
                <a:spcPts val="1200"/>
              </a:spcBef>
              <a:spcAft>
                <a:spcPts val="0"/>
              </a:spcAft>
            </a:pPr>
            <a:r>
              <a:rPr lang="en-US" sz="1600" b="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The Magical Negro</a:t>
            </a:r>
            <a:r>
              <a:rPr lang="en-US" sz="1600" b="1"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usually a male</a:t>
            </a:r>
            <a:r>
              <a:rPr lang="en-US" sz="160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with mysterious, supernatural powers whose only role is help the white protagonist achieve their goal and/or avoid some terrible predicament. </a:t>
            </a:r>
            <a:r>
              <a:rPr lang="en-US" sz="160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R</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arely has any inner life of their own, no motivations aside from helping the white characters.</a:t>
            </a:r>
            <a:b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8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600" b="1" dirty="0">
                <a:solidFill>
                  <a:srgbClr val="0000FF"/>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The Thug</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an updated version of the old “dangerous Black male” stereotype of early cinema. The Thug stereotype is arguably the most common of the new/old stereotypes. </a:t>
            </a:r>
            <a:b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8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600" b="1" dirty="0">
                <a:solidFill>
                  <a:srgbClr val="0000FF"/>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The Sapphire</a:t>
            </a:r>
            <a:r>
              <a:rPr lang="en-US" sz="16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an </a:t>
            </a:r>
            <a:r>
              <a:rPr lang="en-US" sz="160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a</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ngry </a:t>
            </a:r>
            <a:r>
              <a:rPr lang="en-US" sz="160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b</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lack </a:t>
            </a:r>
            <a:r>
              <a:rPr lang="en-US" sz="160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w</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oman defined by her unmotivated aggression and little else</a:t>
            </a:r>
            <a:b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7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pPr marR="0">
              <a:lnSpc>
                <a:spcPct val="115000"/>
              </a:lnSpc>
              <a:spcBef>
                <a:spcPts val="1200"/>
              </a:spcBef>
              <a:spcAft>
                <a:spcPts val="0"/>
              </a:spcAft>
            </a:pPr>
            <a:r>
              <a:rPr lang="en-US" sz="1600" b="1" dirty="0">
                <a:solidFill>
                  <a:srgbClr val="0000FF"/>
                </a:solidFill>
                <a:latin typeface="Arial" panose="020B0604020202020204" pitchFamily="34" charset="0"/>
                <a:cs typeface="Arial" panose="020B0604020202020204" pitchFamily="34" charset="0"/>
                <a:hlinkClick r:id="rId7">
                  <a:extLst>
                    <a:ext uri="{A12FA001-AC4F-418D-AE19-62706E023703}">
                      <ahyp:hlinkClr xmlns:ahyp="http://schemas.microsoft.com/office/drawing/2018/hyperlinkcolor" val="tx"/>
                    </a:ext>
                  </a:extLst>
                </a:hlinkClick>
              </a:rPr>
              <a:t>The Domestic</a:t>
            </a:r>
            <a:r>
              <a:rPr lang="en-US" sz="1600" b="1"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Mammy role for the modern era </a:t>
            </a:r>
            <a:b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7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pPr marR="0">
              <a:lnSpc>
                <a:spcPct val="115000"/>
              </a:lnSpc>
              <a:spcBef>
                <a:spcPts val="1200"/>
              </a:spcBef>
              <a:spcAft>
                <a:spcPts val="0"/>
              </a:spcAft>
            </a:pPr>
            <a:r>
              <a:rPr lang="en-US" sz="1600" b="1" dirty="0">
                <a:solidFill>
                  <a:srgbClr val="0000FF"/>
                </a:solidFill>
                <a:latin typeface="Arial" panose="020B0604020202020204" pitchFamily="34" charset="0"/>
                <a:cs typeface="Arial" panose="020B0604020202020204" pitchFamily="34" charset="0"/>
                <a:hlinkClick r:id="rId8">
                  <a:extLst>
                    <a:ext uri="{A12FA001-AC4F-418D-AE19-62706E023703}">
                      <ahyp:hlinkClr xmlns:ahyp="http://schemas.microsoft.com/office/drawing/2018/hyperlinkcolor" val="tx"/>
                    </a:ext>
                  </a:extLst>
                </a:hlinkClick>
              </a:rPr>
              <a:t>The Sassy Best Friend</a:t>
            </a:r>
            <a:r>
              <a:rPr lang="en-US" sz="1600" b="1"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60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offers sympathy to the white protagonist, then cracks an outrageous joke. Never has problems of their own.</a:t>
            </a:r>
            <a:br>
              <a:rPr lang="en-US" sz="16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7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L="0" indent="0">
              <a:buNone/>
            </a:pPr>
            <a:r>
              <a:rPr lang="en-US" sz="1600" kern="0" dirty="0">
                <a:solidFill>
                  <a:srgbClr val="373D3F"/>
                </a:solidFill>
                <a:effectLst/>
                <a:latin typeface="Arial" panose="020B0604020202020204" pitchFamily="34" charset="0"/>
                <a:ea typeface="Times New Roman" panose="02020603050405020304" pitchFamily="18" charset="0"/>
              </a:rPr>
              <a:t>What all of these modern stereotypes have in common is their role in shaping a shared cultural narrative about race in America. A narrative that constantly reaffirms whiteness as normative, and the implied value in any non-white “Other” submitting (or “assimilating”) to that norm.</a:t>
            </a:r>
            <a:endParaRPr lang="en-US" sz="1600" dirty="0"/>
          </a:p>
        </p:txBody>
      </p:sp>
      <p:pic>
        <p:nvPicPr>
          <p:cNvPr id="3" name="Slide 22">
            <a:hlinkClick r:id="" action="ppaction://media"/>
            <a:extLst>
              <a:ext uri="{FF2B5EF4-FFF2-40B4-BE49-F238E27FC236}">
                <a16:creationId xmlns:a16="http://schemas.microsoft.com/office/drawing/2014/main" id="{0BBD2C7E-DBDE-A041-C22E-7A513D775D22}"/>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154805" y="244157"/>
            <a:ext cx="487363" cy="487363"/>
          </a:xfrm>
          <a:prstGeom prst="rect">
            <a:avLst/>
          </a:prstGeom>
        </p:spPr>
      </p:pic>
    </p:spTree>
    <p:extLst>
      <p:ext uri="{BB962C8B-B14F-4D97-AF65-F5344CB8AC3E}">
        <p14:creationId xmlns:p14="http://schemas.microsoft.com/office/powerpoint/2010/main" val="247574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9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35172"/>
            <a:ext cx="7537173" cy="551742"/>
          </a:xfrm>
        </p:spPr>
        <p:txBody>
          <a:bodyPr anchor="t">
            <a:normAutofit/>
          </a:bodyPr>
          <a:lstStyle/>
          <a:p>
            <a:pPr algn="l"/>
            <a:r>
              <a:rPr lang="en-US" sz="2400" b="1" dirty="0">
                <a:solidFill>
                  <a:srgbClr val="0000FF"/>
                </a:solidFill>
                <a:latin typeface="Arial" panose="020B0604020202020204" pitchFamily="34" charset="0"/>
                <a:ea typeface="+mn-ea"/>
                <a:cs typeface="Arial" panose="020B0604020202020204" pitchFamily="34" charset="0"/>
                <a:hlinkClick r:id="rId4">
                  <a:extLst>
                    <a:ext uri="{A12FA001-AC4F-418D-AE19-62706E023703}">
                      <ahyp:hlinkClr xmlns:ahyp="http://schemas.microsoft.com/office/drawing/2018/hyperlinkcolor" val="tx"/>
                    </a:ext>
                  </a:extLst>
                </a:hlinkClick>
              </a:rPr>
              <a:t>1980s Comedies</a:t>
            </a:r>
            <a:endParaRPr lang="en-US" sz="2400" b="1" dirty="0">
              <a:solidFill>
                <a:srgbClr val="0000FF"/>
              </a:solidFill>
              <a:latin typeface="Arial" panose="020B0604020202020204" pitchFamily="34" charset="0"/>
              <a:ea typeface="+mn-ea"/>
              <a:cs typeface="Arial" panose="020B0604020202020204" pitchFamily="34" charset="0"/>
            </a:endParaRP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Content Placeholder 2">
            <a:extLst>
              <a:ext uri="{FF2B5EF4-FFF2-40B4-BE49-F238E27FC236}">
                <a16:creationId xmlns:a16="http://schemas.microsoft.com/office/drawing/2014/main" id="{63811666-1E01-45A1-A174-95D19A162899}"/>
              </a:ext>
            </a:extLst>
          </p:cNvPr>
          <p:cNvSpPr>
            <a:spLocks noGrp="1"/>
          </p:cNvSpPr>
          <p:nvPr>
            <p:ph idx="1"/>
          </p:nvPr>
        </p:nvSpPr>
        <p:spPr>
          <a:xfrm>
            <a:off x="320040" y="1325840"/>
            <a:ext cx="6842760" cy="5379759"/>
          </a:xfrm>
        </p:spPr>
        <p:txBody>
          <a:bodyPr>
            <a:noAutofit/>
          </a:bodyPr>
          <a:lstStyle/>
          <a:p>
            <a:r>
              <a:rPr lang="en-US" sz="1750" kern="0" dirty="0">
                <a:solidFill>
                  <a:srgbClr val="373D3F"/>
                </a:solidFill>
                <a:highlight>
                  <a:srgbClr val="FFFFFF"/>
                </a:highlight>
                <a:latin typeface="Arial" panose="020B0604020202020204" pitchFamily="34" charset="0"/>
                <a:cs typeface="Times New Roman" panose="02020603050405020304" pitchFamily="18" charset="0"/>
              </a:rPr>
              <a:t>When the 1980s came around, cinema was produced that resisted real cultural change in terms of racial equality by emphasizing an anti-reactionary, assimilationist narrative. This narrative shows up in buddy comedies like </a:t>
            </a:r>
            <a:r>
              <a:rPr lang="en-US" sz="1750" i="1" kern="0" dirty="0">
                <a:solidFill>
                  <a:srgbClr val="373D3F"/>
                </a:solidFill>
                <a:highlight>
                  <a:srgbClr val="FFFFFF"/>
                </a:highlight>
                <a:latin typeface="Arial" panose="020B0604020202020204" pitchFamily="34" charset="0"/>
                <a:cs typeface="Times New Roman" panose="02020603050405020304" pitchFamily="18" charset="0"/>
              </a:rPr>
              <a:t>Stir Crazy </a:t>
            </a:r>
            <a:r>
              <a:rPr lang="en-US" sz="1750" kern="0" dirty="0">
                <a:solidFill>
                  <a:srgbClr val="373D3F"/>
                </a:solidFill>
                <a:highlight>
                  <a:srgbClr val="FFFFFF"/>
                </a:highlight>
                <a:latin typeface="Arial" panose="020B0604020202020204" pitchFamily="34" charset="0"/>
                <a:cs typeface="Times New Roman" panose="02020603050405020304" pitchFamily="18" charset="0"/>
              </a:rPr>
              <a:t>(1980), </a:t>
            </a:r>
            <a:br>
              <a:rPr lang="en-US" sz="1750" kern="0" dirty="0">
                <a:solidFill>
                  <a:srgbClr val="373D3F"/>
                </a:solidFill>
                <a:highlight>
                  <a:srgbClr val="FFFFFF"/>
                </a:highlight>
                <a:latin typeface="Arial" panose="020B0604020202020204" pitchFamily="34" charset="0"/>
                <a:cs typeface="Times New Roman" panose="02020603050405020304" pitchFamily="18" charset="0"/>
              </a:rPr>
            </a:br>
            <a:r>
              <a:rPr lang="en-US" sz="1750" i="1" kern="0" dirty="0">
                <a:solidFill>
                  <a:srgbClr val="373D3F"/>
                </a:solidFill>
                <a:highlight>
                  <a:srgbClr val="FFFFFF"/>
                </a:highlight>
                <a:latin typeface="Arial" panose="020B0604020202020204" pitchFamily="34" charset="0"/>
                <a:cs typeface="Times New Roman" panose="02020603050405020304" pitchFamily="18" charset="0"/>
              </a:rPr>
              <a:t>48 Hrs. </a:t>
            </a:r>
            <a:r>
              <a:rPr lang="en-US" sz="1750" kern="0" dirty="0">
                <a:solidFill>
                  <a:srgbClr val="373D3F"/>
                </a:solidFill>
                <a:highlight>
                  <a:srgbClr val="FFFFFF"/>
                </a:highlight>
                <a:latin typeface="Arial" panose="020B0604020202020204" pitchFamily="34" charset="0"/>
                <a:cs typeface="Times New Roman" panose="02020603050405020304" pitchFamily="18" charset="0"/>
              </a:rPr>
              <a:t>(1982) and the </a:t>
            </a:r>
            <a:r>
              <a:rPr lang="en-US" sz="1750" i="1" kern="0" dirty="0">
                <a:solidFill>
                  <a:srgbClr val="373D3F"/>
                </a:solidFill>
                <a:highlight>
                  <a:srgbClr val="FFFFFF"/>
                </a:highlight>
                <a:latin typeface="Arial" panose="020B0604020202020204" pitchFamily="34" charset="0"/>
                <a:cs typeface="Times New Roman" panose="02020603050405020304" pitchFamily="18" charset="0"/>
              </a:rPr>
              <a:t>Lethal Weapon </a:t>
            </a:r>
            <a:r>
              <a:rPr lang="en-US" sz="1750" kern="0" dirty="0">
                <a:solidFill>
                  <a:srgbClr val="373D3F"/>
                </a:solidFill>
                <a:highlight>
                  <a:srgbClr val="FFFFFF"/>
                </a:highlight>
                <a:latin typeface="Arial" panose="020B0604020202020204" pitchFamily="34" charset="0"/>
                <a:cs typeface="Times New Roman" panose="02020603050405020304" pitchFamily="18" charset="0"/>
              </a:rPr>
              <a:t>franchise which began in 1992. In each of those films, two characters, one Black and one white, must overcome their differences and work together. While an admirable message, it often ignored the deep disparities in power and opportunity between the two characters. Or if they did pay any attention to such issues, they played them as a joke.</a:t>
            </a:r>
          </a:p>
          <a:p>
            <a:r>
              <a:rPr lang="en-US" sz="175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Eddie Murphy </a:t>
            </a:r>
            <a:r>
              <a:rPr lang="en-US" sz="17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was a breakout star. Eddie Murphy first gained attention in the early 1980s by being cast on Saturday Night Live. Murphy made his debut on the big screen in </a:t>
            </a:r>
            <a:r>
              <a:rPr lang="en-US" sz="17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48hrs </a:t>
            </a:r>
            <a:r>
              <a:rPr lang="en-US" sz="17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(1982). Two years later, he left Saturday Night Live to pursue a career as an actor. He starred in many comedy hits like </a:t>
            </a:r>
            <a:r>
              <a:rPr lang="en-US" sz="17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Beverly Hills Cop </a:t>
            </a:r>
            <a:r>
              <a:rPr lang="en-US" sz="17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(1984), </a:t>
            </a:r>
            <a:r>
              <a:rPr lang="en-US" sz="17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Coming To America</a:t>
            </a:r>
            <a:r>
              <a:rPr lang="en-US" sz="1750" i="1"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75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(1988),</a:t>
            </a:r>
            <a:r>
              <a:rPr lang="en-US" sz="17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and </a:t>
            </a:r>
            <a:r>
              <a:rPr lang="en-US" sz="17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Harlem Knights</a:t>
            </a:r>
            <a:r>
              <a:rPr lang="en-US" sz="1750" i="1"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75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(1989).</a:t>
            </a:r>
          </a:p>
          <a:p>
            <a:r>
              <a:rPr lang="en-US" sz="17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In 1987, </a:t>
            </a:r>
            <a:r>
              <a:rPr lang="en-US" sz="175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Robert Townsend </a:t>
            </a:r>
            <a:r>
              <a:rPr lang="en-US" sz="17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made his directorial debut with the film </a:t>
            </a:r>
            <a:r>
              <a:rPr lang="en-US" sz="17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Hollywood Shuffle </a:t>
            </a:r>
            <a:r>
              <a:rPr lang="en-US" sz="17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(1987) — a satirical take on how African-Americans have been portrayed in Hollywood.</a:t>
            </a:r>
            <a:endParaRPr lang="en-US" sz="175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17416" name="Picture 8" descr="Eddie Murphy And Nick Nolte Action-Comedy Classics '48 Hrs' And 'Another 48  Hrs' Head To Blu-Ray This July : r/movies">
            <a:extLst>
              <a:ext uri="{FF2B5EF4-FFF2-40B4-BE49-F238E27FC236}">
                <a16:creationId xmlns:a16="http://schemas.microsoft.com/office/drawing/2014/main" id="{73FD135A-5048-3CEF-DA91-F9464A64B7B1}"/>
              </a:ext>
            </a:extLst>
          </p:cNvPr>
          <p:cNvPicPr>
            <a:picLocks noChangeAspect="1" noChangeArrowheads="1"/>
          </p:cNvPicPr>
          <p:nvPr/>
        </p:nvPicPr>
        <p:blipFill rotWithShape="1">
          <a:blip r:embed="rId5" cstate="email">
            <a:extLst>
              <a:ext uri="{28A0092B-C50C-407E-A947-70E740481C1C}">
                <a14:useLocalDpi xmlns:a14="http://schemas.microsoft.com/office/drawing/2010/main" val="0"/>
              </a:ext>
            </a:extLst>
          </a:blip>
          <a:srcRect/>
          <a:stretch/>
        </p:blipFill>
        <p:spPr bwMode="auto">
          <a:xfrm>
            <a:off x="7569200" y="1417280"/>
            <a:ext cx="4124960" cy="4825559"/>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23">
            <a:hlinkClick r:id="" action="ppaction://media"/>
            <a:extLst>
              <a:ext uri="{FF2B5EF4-FFF2-40B4-BE49-F238E27FC236}">
                <a16:creationId xmlns:a16="http://schemas.microsoft.com/office/drawing/2014/main" id="{11ADBC6C-25E1-4F77-3C42-5B8A80BD03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596005" y="355492"/>
            <a:ext cx="487363" cy="487363"/>
          </a:xfrm>
          <a:prstGeom prst="rect">
            <a:avLst/>
          </a:prstGeom>
        </p:spPr>
      </p:pic>
    </p:spTree>
    <p:extLst>
      <p:ext uri="{BB962C8B-B14F-4D97-AF65-F5344CB8AC3E}">
        <p14:creationId xmlns:p14="http://schemas.microsoft.com/office/powerpoint/2010/main" val="1726745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12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1" name="Rectangle 3080">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3" name="Rectangle 3082">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5" name="Rectangle 3084">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7" name="Rectangle 3086">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484" name="Picture 4" descr="The Color Purple (1985 film) - Wikipedia">
            <a:extLst>
              <a:ext uri="{FF2B5EF4-FFF2-40B4-BE49-F238E27FC236}">
                <a16:creationId xmlns:a16="http://schemas.microsoft.com/office/drawing/2014/main" id="{A44724E2-9015-7C7A-4509-3B308FB2A7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7788" y="909073"/>
            <a:ext cx="3359368" cy="5071730"/>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1">
            <a:extLst>
              <a:ext uri="{FF2B5EF4-FFF2-40B4-BE49-F238E27FC236}">
                <a16:creationId xmlns:a16="http://schemas.microsoft.com/office/drawing/2014/main" id="{00747B6F-3854-85E4-03A3-0001D1433567}"/>
              </a:ext>
            </a:extLst>
          </p:cNvPr>
          <p:cNvSpPr>
            <a:spLocks noGrp="1"/>
          </p:cNvSpPr>
          <p:nvPr>
            <p:ph type="title"/>
          </p:nvPr>
        </p:nvSpPr>
        <p:spPr>
          <a:xfrm>
            <a:off x="518160" y="335175"/>
            <a:ext cx="10515600" cy="721995"/>
          </a:xfrm>
        </p:spPr>
        <p:txBody>
          <a:bodyPr/>
          <a:lstStyle/>
          <a:p>
            <a:r>
              <a:rPr lang="en-US" sz="18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Color Purple</a:t>
            </a:r>
            <a:endParaRPr lang="en-US" dirty="0"/>
          </a:p>
        </p:txBody>
      </p:sp>
      <p:sp>
        <p:nvSpPr>
          <p:cNvPr id="11" name="Content Placeholder 2">
            <a:extLst>
              <a:ext uri="{FF2B5EF4-FFF2-40B4-BE49-F238E27FC236}">
                <a16:creationId xmlns:a16="http://schemas.microsoft.com/office/drawing/2014/main" id="{01F3F05D-7FFA-DE81-A90A-FB9BFD61818B}"/>
              </a:ext>
            </a:extLst>
          </p:cNvPr>
          <p:cNvSpPr>
            <a:spLocks noGrp="1"/>
          </p:cNvSpPr>
          <p:nvPr>
            <p:ph idx="1"/>
          </p:nvPr>
        </p:nvSpPr>
        <p:spPr>
          <a:xfrm>
            <a:off x="291794" y="1115737"/>
            <a:ext cx="6627166" cy="5284630"/>
          </a:xfrm>
        </p:spPr>
        <p:txBody>
          <a:bodyPr>
            <a:normAutofit fontScale="92500"/>
          </a:bodyPr>
          <a:lstStyle/>
          <a:p>
            <a:pPr marR="0">
              <a:lnSpc>
                <a:spcPct val="115000"/>
              </a:lnSpc>
              <a:spcBef>
                <a:spcPts val="1200"/>
              </a:spcBef>
              <a:spcAft>
                <a:spcPts val="0"/>
              </a:spcAft>
            </a:pP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Probably the most important (and controversial) 1980s Hollywood film about the African American experience was </a:t>
            </a:r>
            <a:r>
              <a:rPr lang="en-US" sz="1600" b="1" i="1" dirty="0">
                <a:solidFill>
                  <a:srgbClr val="0000FF"/>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The Color Purple</a:t>
            </a:r>
            <a:r>
              <a:rPr lang="en-US" sz="1600" b="1" i="1" dirty="0">
                <a:solidFill>
                  <a:srgbClr val="0000FF"/>
                </a:solidFill>
                <a:latin typeface="Arial" panose="020B0604020202020204" pitchFamily="34" charset="0"/>
                <a:cs typeface="Arial" panose="020B0604020202020204" pitchFamily="34" charset="0"/>
              </a:rPr>
              <a:t> </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(1985), directed by Steven Spielberg. The film was based on Alice Walker’s Pulitzer prize</a:t>
            </a:r>
            <a:r>
              <a:rPr lang="en-US" sz="1600" kern="0" dirty="0">
                <a:solidFill>
                  <a:srgbClr val="373D3F"/>
                </a:solidFill>
                <a:effectLst/>
                <a:highlight>
                  <a:srgbClr val="FFFFFF"/>
                </a:highlight>
                <a:latin typeface="Cambria Math" panose="02040503050406030204" pitchFamily="18" charset="0"/>
                <a:ea typeface="Times New Roman" panose="02020603050405020304" pitchFamily="18" charset="0"/>
                <a:cs typeface="Cambria Math" panose="02040503050406030204" pitchFamily="18" charset="0"/>
              </a:rPr>
              <a:t>‐</a:t>
            </a: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winning novel about black women struggling for survival in the South during the first decades of the twentieth century. Much of their struggle was against the black men in their lives, who abused them in physical, sexual, and psychological ways. </a:t>
            </a:r>
          </a:p>
          <a:p>
            <a:pPr marR="0">
              <a:lnSpc>
                <a:spcPct val="115000"/>
              </a:lnSpc>
              <a:spcBef>
                <a:spcPts val="1200"/>
              </a:spcBef>
              <a:spcAft>
                <a:spcPts val="0"/>
              </a:spcAft>
            </a:pPr>
            <a:r>
              <a:rPr lang="en-US" sz="16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When the film was released, there were predictable complaints about why it had been directed by a white man, but the largest controversy centered on the film’s alleged “male bashing.” Reiterating the arguments made in earlier decades, some critics and audiences felt the film was demeaning because while it celebrated black women, it also depicted African American men as rapists and abusers. The film did diminish many of the novel’s more important points. For example, the novel makes it clearer than does the film that black men abuse black women as part of a “chain of oppression” that stems in the first place from white brutality. The novel also deals centrally with a lesbian relationship between characters Shug and Celie, an important aspect of the book’s feminist project that was reduced to several chaste kisses in the movie.</a:t>
            </a:r>
            <a:endParaRPr lang="en-US" sz="16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3" name="Slide 24">
            <a:hlinkClick r:id="" action="ppaction://media"/>
            <a:extLst>
              <a:ext uri="{FF2B5EF4-FFF2-40B4-BE49-F238E27FC236}">
                <a16:creationId xmlns:a16="http://schemas.microsoft.com/office/drawing/2014/main" id="{4206774C-AB58-5DED-2AF0-A33AC67222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651125" y="370682"/>
            <a:ext cx="487363" cy="487363"/>
          </a:xfrm>
          <a:prstGeom prst="rect">
            <a:avLst/>
          </a:prstGeom>
        </p:spPr>
      </p:pic>
    </p:spTree>
    <p:extLst>
      <p:ext uri="{BB962C8B-B14F-4D97-AF65-F5344CB8AC3E}">
        <p14:creationId xmlns:p14="http://schemas.microsoft.com/office/powerpoint/2010/main" val="3771267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82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55492"/>
            <a:ext cx="7537173" cy="551742"/>
          </a:xfrm>
        </p:spPr>
        <p:txBody>
          <a:bodyPr anchor="t">
            <a:normAutofit/>
          </a:bodyPr>
          <a:lstStyle/>
          <a:p>
            <a:pPr algn="l"/>
            <a:r>
              <a:rPr lang="en-US" sz="24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Independent Film Movement</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7" name="Content Placeholder 2">
            <a:extLst>
              <a:ext uri="{FF2B5EF4-FFF2-40B4-BE49-F238E27FC236}">
                <a16:creationId xmlns:a16="http://schemas.microsoft.com/office/drawing/2014/main" id="{A04BBC86-CF64-A796-65D3-FDB911516A1E}"/>
              </a:ext>
            </a:extLst>
          </p:cNvPr>
          <p:cNvSpPr>
            <a:spLocks noGrp="1"/>
          </p:cNvSpPr>
          <p:nvPr>
            <p:ph idx="1"/>
          </p:nvPr>
        </p:nvSpPr>
        <p:spPr>
          <a:xfrm>
            <a:off x="472440" y="1386800"/>
            <a:ext cx="7452360" cy="5115707"/>
          </a:xfrm>
        </p:spPr>
        <p:txBody>
          <a:bodyPr>
            <a:normAutofit/>
          </a:bodyPr>
          <a:lstStyle/>
          <a:p>
            <a: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An independent film movement emerged in the 1980s when more and more filmmakers had access to cheaper and cheaper equipment and were able to take control over the creative process outside of the Hollywood system. </a:t>
            </a:r>
            <a:b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r>
              <a:rPr lang="en-US" sz="18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Spike Lee</a:t>
            </a:r>
            <a: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whose first feature film </a:t>
            </a:r>
            <a:r>
              <a:rPr lang="en-US" sz="18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She’s Gotta Have it</a:t>
            </a:r>
            <a: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(1986) was shot in 12 days for just $175,000.</a:t>
            </a:r>
            <a:b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r>
              <a:rPr lang="en-US" sz="18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Robert Townsend’s </a:t>
            </a:r>
            <a:r>
              <a:rPr lang="en-US" sz="18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Hollywood Shuffle</a:t>
            </a:r>
            <a: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(1987) was financed by maxing out his own credit cards.</a:t>
            </a:r>
            <a:b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r>
              <a:rPr lang="en-US" sz="18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Cheryl Dune and Julie Dash </a:t>
            </a:r>
            <a: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centered their </a:t>
            </a:r>
            <a:r>
              <a:rPr lang="en-US" sz="180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films </a:t>
            </a:r>
            <a: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around the Black female experience. </a:t>
            </a:r>
            <a:b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r>
              <a:rPr lang="en-US" sz="18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 range of dramas and comedies with Black casts made it to theaters and gave audiences around the world a different perspective of African-American culture.</a:t>
            </a:r>
            <a:endParaRPr lang="en-US" sz="18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L="0" indent="0">
              <a:buNone/>
            </a:pPr>
            <a:endParaRPr lang="en-US" dirty="0"/>
          </a:p>
        </p:txBody>
      </p:sp>
      <p:pic>
        <p:nvPicPr>
          <p:cNvPr id="21508" name="Picture 4" descr="Making Herstory: Cheryl Dunye on The Watermelon Woman and the power of  doing it yourself • Journal • A Letterboxd Magazine • Letterboxd">
            <a:extLst>
              <a:ext uri="{FF2B5EF4-FFF2-40B4-BE49-F238E27FC236}">
                <a16:creationId xmlns:a16="http://schemas.microsoft.com/office/drawing/2014/main" id="{0DAA7135-7591-5433-7660-E04144F11F0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894"/>
          <a:stretch/>
        </p:blipFill>
        <p:spPr bwMode="auto">
          <a:xfrm>
            <a:off x="8229601" y="2225390"/>
            <a:ext cx="3429000" cy="3438525"/>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25">
            <a:hlinkClick r:id="" action="ppaction://media"/>
            <a:extLst>
              <a:ext uri="{FF2B5EF4-FFF2-40B4-BE49-F238E27FC236}">
                <a16:creationId xmlns:a16="http://schemas.microsoft.com/office/drawing/2014/main" id="{4EA5CE28-A3A9-C15D-7F27-C31F652E202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292725" y="350412"/>
            <a:ext cx="487363" cy="487363"/>
          </a:xfrm>
          <a:prstGeom prst="rect">
            <a:avLst/>
          </a:prstGeom>
        </p:spPr>
      </p:pic>
    </p:spTree>
    <p:extLst>
      <p:ext uri="{BB962C8B-B14F-4D97-AF65-F5344CB8AC3E}">
        <p14:creationId xmlns:p14="http://schemas.microsoft.com/office/powerpoint/2010/main" val="2784297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1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2" name="Rectangle 5131">
            <a:extLst>
              <a:ext uri="{FF2B5EF4-FFF2-40B4-BE49-F238E27FC236}">
                <a16:creationId xmlns:a16="http://schemas.microsoft.com/office/drawing/2014/main" id="{FF81F8D5-515A-45DC-B296-30AB11F2C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4" name="Rectangle 5133">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B678C05-BBAC-8DEC-00BD-2ED06CFE4895}"/>
              </a:ext>
            </a:extLst>
          </p:cNvPr>
          <p:cNvSpPr>
            <a:spLocks noGrp="1"/>
          </p:cNvSpPr>
          <p:nvPr>
            <p:ph idx="1"/>
          </p:nvPr>
        </p:nvSpPr>
        <p:spPr>
          <a:xfrm>
            <a:off x="63305" y="2148663"/>
            <a:ext cx="6955759" cy="3799139"/>
          </a:xfrm>
        </p:spPr>
        <p:txBody>
          <a:bodyPr anchor="ctr">
            <a:noAutofit/>
          </a:bodyPr>
          <a:lstStyle/>
          <a:p>
            <a:pPr>
              <a:lnSpc>
                <a:spcPct val="115000"/>
              </a:lnSpc>
              <a:spcBef>
                <a:spcPts val="1200"/>
              </a:spcBef>
            </a:pPr>
            <a:r>
              <a:rPr lang="en-US" sz="1400" kern="0" dirty="0">
                <a:solidFill>
                  <a:srgbClr val="373D3F"/>
                </a:solidFill>
                <a:highlight>
                  <a:srgbClr val="FFFFFF"/>
                </a:highlight>
                <a:latin typeface="Arial" panose="020B0604020202020204" pitchFamily="34" charset="0"/>
                <a:cs typeface="Times New Roman" panose="02020603050405020304" pitchFamily="18" charset="0"/>
              </a:rPr>
              <a:t>Spike Lee paved the way for other African American filmmakers. His production company, 40 Acres and a Mule Filmworks, has produced more than 35 films since 1983. Lee’s work has continually explored race relations, issues within the black community, the role of media in contemporary life, urban crime and poverty, and other political issues.</a:t>
            </a:r>
          </a:p>
          <a:p>
            <a:pPr>
              <a:lnSpc>
                <a:spcPct val="115000"/>
              </a:lnSpc>
              <a:spcBef>
                <a:spcPts val="1200"/>
              </a:spcBef>
            </a:pP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His third film, </a:t>
            </a:r>
            <a:r>
              <a:rPr lang="en-US" sz="140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Do the Right Thing</a:t>
            </a:r>
            <a:r>
              <a:rPr lang="en-US" sz="1400" b="1" i="1" dirty="0">
                <a:solidFill>
                  <a:srgbClr val="0000FF"/>
                </a:solidFill>
                <a:latin typeface="Arial" panose="020B0604020202020204" pitchFamily="34" charset="0"/>
                <a:cs typeface="Arial" panose="020B0604020202020204" pitchFamily="34" charset="0"/>
              </a:rPr>
              <a:t> </a:t>
            </a: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(1989), unapologetically challenges white hegemony and takes on the cultural politics of race and directly comments on the issue of representation, racial inequality, gentrification and police brutality.</a:t>
            </a:r>
          </a:p>
          <a:p>
            <a:pPr>
              <a:lnSpc>
                <a:spcPct val="115000"/>
              </a:lnSpc>
              <a:spcBef>
                <a:spcPts val="1200"/>
              </a:spcBef>
            </a:pPr>
            <a:r>
              <a:rPr lang="en-US" sz="1400" kern="0" dirty="0">
                <a:solidFill>
                  <a:srgbClr val="373D3F"/>
                </a:solidFill>
                <a:highlight>
                  <a:srgbClr val="FFFFFF"/>
                </a:highlight>
                <a:latin typeface="Arial" panose="020B0604020202020204" pitchFamily="34" charset="0"/>
                <a:cs typeface="Times New Roman" panose="02020603050405020304" pitchFamily="18" charset="0"/>
              </a:rPr>
              <a:t>Lee has won numerous accolades for his work, including an Academy Award, two Primetime Emmy Awards, a BAFTA Award, and two Peabody Awards. He has also been honored with an Honorary BAFTA Award in 2002, an Honorary César in 2003, and the Academy Honorary Award in 2015.</a:t>
            </a:r>
          </a:p>
        </p:txBody>
      </p:sp>
      <p:sp>
        <p:nvSpPr>
          <p:cNvPr id="5131" name="Rectangle 513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669568"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447" y="399675"/>
            <a:ext cx="4647368" cy="5809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5" name="Rectangle 5134">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774185"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55C3562-9301-02EA-9D69-EECE0D5BB47C}"/>
              </a:ext>
            </a:extLst>
          </p:cNvPr>
          <p:cNvSpPr txBox="1"/>
          <p:nvPr/>
        </p:nvSpPr>
        <p:spPr>
          <a:xfrm>
            <a:off x="-96730" y="587914"/>
            <a:ext cx="7214870" cy="954107"/>
          </a:xfrm>
          <a:prstGeom prst="rect">
            <a:avLst/>
          </a:prstGeom>
          <a:noFill/>
        </p:spPr>
        <p:txBody>
          <a:bodyPr wrap="square" rtlCol="0">
            <a:spAutoFit/>
          </a:bodyPr>
          <a:lstStyle/>
          <a:p>
            <a:pPr algn="ctr"/>
            <a:r>
              <a:rPr lang="en-US" sz="2800" b="1" dirty="0"/>
              <a:t>SPOTLIGHT: </a:t>
            </a:r>
            <a:br>
              <a:rPr lang="en-US" sz="2800" b="1" dirty="0"/>
            </a:br>
            <a:r>
              <a:rPr lang="en-US" sz="2800" b="1" kern="0" dirty="0">
                <a:solidFill>
                  <a:srgbClr val="373D3F"/>
                </a:solidFill>
                <a:effectLst/>
                <a:latin typeface="Arial" panose="020B0604020202020204" pitchFamily="34" charset="0"/>
                <a:ea typeface="Times New Roman" panose="02020603050405020304" pitchFamily="18" charset="0"/>
              </a:rPr>
              <a:t>Spike Lee</a:t>
            </a:r>
            <a:endParaRPr lang="en-US" sz="2800" b="1" dirty="0"/>
          </a:p>
        </p:txBody>
      </p:sp>
      <p:pic>
        <p:nvPicPr>
          <p:cNvPr id="22530" name="Picture 2" descr="Spike Lee - Wikipedia">
            <a:extLst>
              <a:ext uri="{FF2B5EF4-FFF2-40B4-BE49-F238E27FC236}">
                <a16:creationId xmlns:a16="http://schemas.microsoft.com/office/drawing/2014/main" id="{41F1DF51-82E7-7F7C-E6E6-84C744A41603}"/>
              </a:ext>
            </a:extLst>
          </p:cNvPr>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7504644" y="587914"/>
            <a:ext cx="4084084" cy="5447126"/>
          </a:xfrm>
          <a:prstGeom prst="rect">
            <a:avLst/>
          </a:prstGeom>
          <a:noFill/>
          <a:extLst>
            <a:ext uri="{909E8E84-426E-40DD-AFC4-6F175D3DCCD1}">
              <a14:hiddenFill xmlns:a14="http://schemas.microsoft.com/office/drawing/2010/main">
                <a:solidFill>
                  <a:srgbClr val="FFFFFF"/>
                </a:solidFill>
              </a14:hiddenFill>
            </a:ext>
          </a:extLst>
        </p:spPr>
      </p:pic>
      <p:pic>
        <p:nvPicPr>
          <p:cNvPr id="2" name="Slide 26">
            <a:hlinkClick r:id="" action="ppaction://media"/>
            <a:extLst>
              <a:ext uri="{FF2B5EF4-FFF2-40B4-BE49-F238E27FC236}">
                <a16:creationId xmlns:a16="http://schemas.microsoft.com/office/drawing/2014/main" id="{3D21FD21-761B-A30B-43FA-B32911850C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807845" y="829726"/>
            <a:ext cx="487363" cy="487363"/>
          </a:xfrm>
          <a:prstGeom prst="rect">
            <a:avLst/>
          </a:prstGeom>
        </p:spPr>
      </p:pic>
    </p:spTree>
    <p:extLst>
      <p:ext uri="{BB962C8B-B14F-4D97-AF65-F5344CB8AC3E}">
        <p14:creationId xmlns:p14="http://schemas.microsoft.com/office/powerpoint/2010/main" val="1509855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56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55492"/>
            <a:ext cx="7537173" cy="551742"/>
          </a:xfrm>
        </p:spPr>
        <p:txBody>
          <a:bodyPr anchor="t">
            <a:normAutofit/>
          </a:bodyPr>
          <a:lstStyle/>
          <a:p>
            <a:pPr algn="l"/>
            <a:r>
              <a:rPr lang="en-US" sz="2400" b="1" kern="0" dirty="0">
                <a:solidFill>
                  <a:srgbClr val="373D3F"/>
                </a:solidFill>
                <a:effectLst/>
                <a:latin typeface="Arial" panose="020B0604020202020204" pitchFamily="34" charset="0"/>
                <a:ea typeface="Times New Roman" panose="02020603050405020304" pitchFamily="18" charset="0"/>
              </a:rPr>
              <a:t>Young African American Filmmakers in</a:t>
            </a:r>
            <a:r>
              <a:rPr lang="en-US" sz="2400" kern="0" dirty="0">
                <a:solidFill>
                  <a:srgbClr val="373D3F"/>
                </a:solidFill>
                <a:effectLst/>
                <a:latin typeface="Arial" panose="020B0604020202020204" pitchFamily="34" charset="0"/>
                <a:ea typeface="Times New Roman" panose="02020603050405020304" pitchFamily="18" charset="0"/>
              </a:rPr>
              <a:t> </a:t>
            </a:r>
            <a:r>
              <a:rPr lang="en-US" sz="2400" b="1" kern="0" dirty="0">
                <a:solidFill>
                  <a:srgbClr val="373D3F"/>
                </a:solidFill>
                <a:effectLst/>
                <a:latin typeface="Arial" panose="020B0604020202020204" pitchFamily="34" charset="0"/>
                <a:ea typeface="Times New Roman" panose="02020603050405020304" pitchFamily="18" charset="0"/>
              </a:rPr>
              <a:t>the 1990s</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046ACAE5-5E8F-835A-F6DB-5EA8014406F5}"/>
              </a:ext>
            </a:extLst>
          </p:cNvPr>
          <p:cNvSpPr>
            <a:spLocks noGrp="1"/>
          </p:cNvSpPr>
          <p:nvPr>
            <p:ph idx="1"/>
          </p:nvPr>
        </p:nvSpPr>
        <p:spPr>
          <a:xfrm>
            <a:off x="320040" y="1240116"/>
            <a:ext cx="6233160" cy="5262392"/>
          </a:xfrm>
        </p:spPr>
        <p:txBody>
          <a:bodyPr>
            <a:noAutofit/>
          </a:bodyPr>
          <a:lstStyle/>
          <a:p>
            <a:r>
              <a:rPr lang="en-US" sz="165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A</a:t>
            </a:r>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lot of young African American filmmakers were inspired by Spike Lee. </a:t>
            </a:r>
            <a:b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John Singleton would make </a:t>
            </a:r>
            <a:r>
              <a:rPr lang="en-US" sz="1650" b="1" i="1" dirty="0" err="1">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Boyz</a:t>
            </a:r>
            <a:r>
              <a:rPr lang="en-US" sz="165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 n the Hood</a:t>
            </a:r>
            <a:r>
              <a:rPr lang="en-US" sz="1650" b="1" i="1" dirty="0">
                <a:solidFill>
                  <a:srgbClr val="0000FF"/>
                </a:solidFill>
                <a:latin typeface="Arial" panose="020B0604020202020204" pitchFamily="34" charset="0"/>
                <a:cs typeface="Arial" panose="020B0604020202020204" pitchFamily="34" charset="0"/>
              </a:rPr>
              <a:t> </a:t>
            </a:r>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in 1991, a raw, nuanced portrait of teenage life in South Central Los Angeles and he would go on to become the first African-American to be nominated for an Academy Award for Best Director. </a:t>
            </a:r>
            <a:b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Hughes brother would make </a:t>
            </a:r>
            <a:r>
              <a:rPr lang="en-US" sz="16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Menace II Society </a:t>
            </a:r>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in 1993. </a:t>
            </a:r>
            <a:b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 Gary Gray would make </a:t>
            </a:r>
            <a:r>
              <a:rPr lang="en-US" sz="16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Friday </a:t>
            </a:r>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in 1995 and </a:t>
            </a:r>
            <a:r>
              <a:rPr lang="en-US" sz="16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Set if Off </a:t>
            </a:r>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in 1996. </a:t>
            </a:r>
            <a:b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Kasi </a:t>
            </a:r>
            <a:r>
              <a:rPr lang="en-US" sz="1650" kern="0" dirty="0" err="1">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Lemmons</a:t>
            </a:r>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would make </a:t>
            </a:r>
            <a:r>
              <a:rPr lang="en-US" sz="165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Eve’s Bayou </a:t>
            </a:r>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in 1997. </a:t>
            </a:r>
            <a:b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br>
            <a:endPar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a:p>
            <a:r>
              <a:rPr lang="en-US" sz="165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All of them created work that echoed the counternarratives of Oscar Micheaux and Melvin Van Peebles, a new Black Cinema that let African American audiences know they too existed. They also let aspiring filmmakers know they could join the conversation.</a:t>
            </a:r>
            <a:endParaRPr lang="en-US" sz="165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23554" name="Picture 2" descr="Boyz N the Hood' and 'Friday' are the Same Film to an Outsider - mxdwn  Movies">
            <a:extLst>
              <a:ext uri="{FF2B5EF4-FFF2-40B4-BE49-F238E27FC236}">
                <a16:creationId xmlns:a16="http://schemas.microsoft.com/office/drawing/2014/main" id="{F9246F31-4FEF-BD60-AD7D-43AAB90E72C5}"/>
              </a:ext>
            </a:extLst>
          </p:cNvPr>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6940209" y="2670651"/>
            <a:ext cx="4769191" cy="2998629"/>
          </a:xfrm>
          <a:prstGeom prst="rect">
            <a:avLst/>
          </a:prstGeom>
          <a:noFill/>
          <a:extLst>
            <a:ext uri="{909E8E84-426E-40DD-AFC4-6F175D3DCCD1}">
              <a14:hiddenFill xmlns:a14="http://schemas.microsoft.com/office/drawing/2010/main">
                <a:solidFill>
                  <a:srgbClr val="FFFFFF"/>
                </a:solidFill>
              </a14:hiddenFill>
            </a:ext>
          </a:extLst>
        </p:spPr>
      </p:pic>
      <p:pic>
        <p:nvPicPr>
          <p:cNvPr id="3" name="Slide 27">
            <a:hlinkClick r:id="" action="ppaction://media"/>
            <a:extLst>
              <a:ext uri="{FF2B5EF4-FFF2-40B4-BE49-F238E27FC236}">
                <a16:creationId xmlns:a16="http://schemas.microsoft.com/office/drawing/2014/main" id="{BEEF9185-93EC-A233-64CD-E780E7063CA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90560" y="338063"/>
            <a:ext cx="487363" cy="487363"/>
          </a:xfrm>
          <a:prstGeom prst="rect">
            <a:avLst/>
          </a:prstGeom>
        </p:spPr>
      </p:pic>
    </p:spTree>
    <p:extLst>
      <p:ext uri="{BB962C8B-B14F-4D97-AF65-F5344CB8AC3E}">
        <p14:creationId xmlns:p14="http://schemas.microsoft.com/office/powerpoint/2010/main" val="123753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65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645C6A69-F1D5-E7AD-1E57-54DC2E5853FE}"/>
              </a:ext>
            </a:extLst>
          </p:cNvPr>
          <p:cNvSpPr>
            <a:spLocks noGrp="1"/>
          </p:cNvSpPr>
          <p:nvPr>
            <p:ph idx="1"/>
          </p:nvPr>
        </p:nvSpPr>
        <p:spPr>
          <a:xfrm>
            <a:off x="309880" y="1209040"/>
            <a:ext cx="5786120" cy="5527040"/>
          </a:xfrm>
        </p:spPr>
        <p:txBody>
          <a:bodyPr>
            <a:normAutofit/>
          </a:bodyPr>
          <a:lstStyle/>
          <a:p>
            <a:pPr marR="0">
              <a:lnSpc>
                <a:spcPct val="115000"/>
              </a:lnSpc>
              <a:spcBef>
                <a:spcPts val="1200"/>
              </a:spcBef>
              <a:spcAft>
                <a:spcPts val="0"/>
              </a:spcAft>
            </a:pPr>
            <a:r>
              <a:rPr lang="en-US" sz="17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From the 2000s on, Black filmmakers have gained even greater recognition in Hollywood but the process was slow. The Black talent in front of the camera progressed at a faster rate than the talent behind the camera. African-American filmmakers started out confined to making mid-budget movies that rarely broke through to the mainstream audience.</a:t>
            </a:r>
            <a:endParaRPr lang="en-US" sz="17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7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Tyler Perry began his journey as a filmmaker in the early 2000s and he found success making films mostly targeting African-American audiences. Critics loathed his films but they were box-office successes. Hollywood often kept African-American actors and filmmakers to stories of oppression and historical traumas, which although it gained recognition from award shows, was severely limiting</a:t>
            </a:r>
            <a:r>
              <a:rPr lang="en-US" sz="1700" kern="0" dirty="0">
                <a:solidFill>
                  <a:srgbClr val="373D3F"/>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t>.</a:t>
            </a:r>
            <a:endParaRPr lang="en-US" sz="17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endParaRPr>
          </a:p>
        </p:txBody>
      </p:sp>
      <p:pic>
        <p:nvPicPr>
          <p:cNvPr id="24578" name="Picture 2">
            <a:extLst>
              <a:ext uri="{FF2B5EF4-FFF2-40B4-BE49-F238E27FC236}">
                <a16:creationId xmlns:a16="http://schemas.microsoft.com/office/drawing/2014/main" id="{E39CDBC5-35CB-1FC3-9538-7609C98DE3E7}"/>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482080" y="1836420"/>
            <a:ext cx="5261610" cy="3507740"/>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A5F57540-5C5A-6312-B8CA-289295D348F1}"/>
              </a:ext>
            </a:extLst>
          </p:cNvPr>
          <p:cNvSpPr txBox="1">
            <a:spLocks/>
          </p:cNvSpPr>
          <p:nvPr/>
        </p:nvSpPr>
        <p:spPr>
          <a:xfrm>
            <a:off x="753387" y="355492"/>
            <a:ext cx="7537173" cy="5517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200" b="1" dirty="0">
                <a:solidFill>
                  <a:srgbClr val="0000FF"/>
                </a:solidFill>
                <a:latin typeface="Arial" panose="020B0604020202020204" pitchFamily="34" charset="0"/>
                <a:ea typeface="+mn-ea"/>
                <a:cs typeface="Arial" panose="020B0604020202020204" pitchFamily="34" charset="0"/>
                <a:hlinkClick r:id="rId5">
                  <a:extLst>
                    <a:ext uri="{A12FA001-AC4F-418D-AE19-62706E023703}">
                      <ahyp:hlinkClr xmlns:ahyp="http://schemas.microsoft.com/office/drawing/2018/hyperlinkcolor" val="tx"/>
                    </a:ext>
                  </a:extLst>
                </a:hlinkClick>
              </a:rPr>
              <a:t>Tyler Perry</a:t>
            </a:r>
            <a:r>
              <a:rPr lang="en-US" sz="2200" b="1" dirty="0">
                <a:solidFill>
                  <a:srgbClr val="0000FF"/>
                </a:solidFill>
                <a:latin typeface="Arial" panose="020B0604020202020204" pitchFamily="34" charset="0"/>
                <a:ea typeface="+mn-ea"/>
                <a:cs typeface="Arial" panose="020B0604020202020204" pitchFamily="34" charset="0"/>
              </a:rPr>
              <a:t> </a:t>
            </a:r>
            <a:r>
              <a:rPr lang="en-US" sz="2200" b="1" kern="0" dirty="0">
                <a:solidFill>
                  <a:srgbClr val="373D3F"/>
                </a:solidFill>
                <a:latin typeface="Arial" panose="020B0604020202020204" pitchFamily="34" charset="0"/>
                <a:ea typeface="Times New Roman" panose="02020603050405020304" pitchFamily="18" charset="0"/>
              </a:rPr>
              <a:t>and the 2000s</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pic>
        <p:nvPicPr>
          <p:cNvPr id="2" name="Slide 28">
            <a:hlinkClick r:id="" action="ppaction://media"/>
            <a:extLst>
              <a:ext uri="{FF2B5EF4-FFF2-40B4-BE49-F238E27FC236}">
                <a16:creationId xmlns:a16="http://schemas.microsoft.com/office/drawing/2014/main" id="{F20EC94D-E19B-24CD-D28B-BB34011FE21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521973" y="327093"/>
            <a:ext cx="487363" cy="487363"/>
          </a:xfrm>
          <a:prstGeom prst="rect">
            <a:avLst/>
          </a:prstGeom>
        </p:spPr>
      </p:pic>
    </p:spTree>
    <p:extLst>
      <p:ext uri="{BB962C8B-B14F-4D97-AF65-F5344CB8AC3E}">
        <p14:creationId xmlns:p14="http://schemas.microsoft.com/office/powerpoint/2010/main" val="3540532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28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3" name="Oval 1032">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The Movement of Black Filmmakers in the Early 1900s | The Cinephiliac">
            <a:extLst>
              <a:ext uri="{FF2B5EF4-FFF2-40B4-BE49-F238E27FC236}">
                <a16:creationId xmlns:a16="http://schemas.microsoft.com/office/drawing/2014/main" id="{683C77F0-6776-1CDD-5E29-34DD29A4E1F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a:stretch/>
        </p:blipFill>
        <p:spPr bwMode="auto">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a:noFill/>
          <a:extLst>
            <a:ext uri="{909E8E84-426E-40DD-AFC4-6F175D3DCCD1}">
              <a14:hiddenFill xmlns:a14="http://schemas.microsoft.com/office/drawing/2010/main">
                <a:solidFill>
                  <a:srgbClr val="FFFFFF"/>
                </a:solidFill>
              </a14:hiddenFill>
            </a:ext>
          </a:extLst>
        </p:spPr>
      </p:pic>
      <p:sp>
        <p:nvSpPr>
          <p:cNvPr id="1035"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1037"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3" name="Content Placeholder 2">
            <a:extLst>
              <a:ext uri="{FF2B5EF4-FFF2-40B4-BE49-F238E27FC236}">
                <a16:creationId xmlns:a16="http://schemas.microsoft.com/office/drawing/2014/main" id="{0AE576FC-7D67-172B-7572-35EBEE3EB54D}"/>
              </a:ext>
            </a:extLst>
          </p:cNvPr>
          <p:cNvSpPr>
            <a:spLocks noGrp="1"/>
          </p:cNvSpPr>
          <p:nvPr>
            <p:ph idx="1"/>
          </p:nvPr>
        </p:nvSpPr>
        <p:spPr>
          <a:xfrm>
            <a:off x="7508241" y="3619272"/>
            <a:ext cx="3990778" cy="1674564"/>
          </a:xfrm>
        </p:spPr>
        <p:txBody>
          <a:bodyPr anchor="t">
            <a:normAutofit/>
          </a:bodyPr>
          <a:lstStyle/>
          <a:p>
            <a:pPr marL="0" indent="0">
              <a:buNone/>
            </a:pPr>
            <a:r>
              <a:rPr lang="en-US" b="1" kern="1800" dirty="0">
                <a:solidFill>
                  <a:schemeClr val="tx1">
                    <a:alpha val="80000"/>
                  </a:schemeClr>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EARLY CINEMA AND REPRESENTATIONS </a:t>
            </a:r>
            <a:br>
              <a:rPr lang="en-US" b="1" kern="1800" dirty="0">
                <a:solidFill>
                  <a:schemeClr val="tx1">
                    <a:alpha val="80000"/>
                  </a:schemeClr>
                </a:solidFill>
                <a:highlight>
                  <a:srgbClr val="FFFFFF"/>
                </a:highlight>
                <a:latin typeface="Arial" panose="020B0604020202020204" pitchFamily="34" charset="0"/>
                <a:ea typeface="Times New Roman" panose="02020603050405020304" pitchFamily="18" charset="0"/>
                <a:cs typeface="Times New Roman" panose="02020603050405020304" pitchFamily="18" charset="0"/>
              </a:rPr>
            </a:br>
            <a:r>
              <a:rPr lang="en-US" b="1" kern="1800" dirty="0">
                <a:solidFill>
                  <a:schemeClr val="tx1">
                    <a:alpha val="80000"/>
                  </a:schemeClr>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OF BLACKNESS</a:t>
            </a:r>
            <a:endParaRPr lang="en-US" kern="100" dirty="0">
              <a:solidFill>
                <a:schemeClr val="tx1">
                  <a:alpha val="80000"/>
                </a:schemeClr>
              </a:solidFill>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sp>
        <p:nvSpPr>
          <p:cNvPr id="1039"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cxnSp>
        <p:nvCxnSpPr>
          <p:cNvPr id="1041"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93793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12" name="Title 1">
            <a:extLst>
              <a:ext uri="{FF2B5EF4-FFF2-40B4-BE49-F238E27FC236}">
                <a16:creationId xmlns:a16="http://schemas.microsoft.com/office/drawing/2014/main" id="{A5F57540-5C5A-6312-B8CA-289295D348F1}"/>
              </a:ext>
            </a:extLst>
          </p:cNvPr>
          <p:cNvSpPr txBox="1">
            <a:spLocks/>
          </p:cNvSpPr>
          <p:nvPr/>
        </p:nvSpPr>
        <p:spPr>
          <a:xfrm>
            <a:off x="753387" y="355492"/>
            <a:ext cx="7537173" cy="551742"/>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b="1" kern="0" dirty="0">
                <a:solidFill>
                  <a:srgbClr val="373D3F"/>
                </a:solidFill>
                <a:effectLst/>
                <a:latin typeface="Arial" panose="020B0604020202020204" pitchFamily="34" charset="0"/>
                <a:ea typeface="Times New Roman" panose="02020603050405020304" pitchFamily="18" charset="0"/>
              </a:rPr>
              <a:t>Present Day</a:t>
            </a:r>
            <a:endParaRPr lang="en-US" sz="2200" b="1" kern="0" dirty="0">
              <a:solidFill>
                <a:srgbClr val="373D3F"/>
              </a:solidFill>
              <a:highlight>
                <a:srgbClr val="FFFFFF"/>
              </a:highlight>
              <a:latin typeface="Arial" panose="020B0604020202020204" pitchFamily="34" charset="0"/>
              <a:cs typeface="Times New Roman" panose="02020603050405020304" pitchFamily="18" charset="0"/>
            </a:endParaRPr>
          </a:p>
        </p:txBody>
      </p:sp>
      <p:sp>
        <p:nvSpPr>
          <p:cNvPr id="4" name="Content Placeholder 2">
            <a:extLst>
              <a:ext uri="{FF2B5EF4-FFF2-40B4-BE49-F238E27FC236}">
                <a16:creationId xmlns:a16="http://schemas.microsoft.com/office/drawing/2014/main" id="{B64F7F44-9EA2-2DD3-EC19-5244F44D251C}"/>
              </a:ext>
            </a:extLst>
          </p:cNvPr>
          <p:cNvSpPr>
            <a:spLocks noGrp="1"/>
          </p:cNvSpPr>
          <p:nvPr>
            <p:ph idx="1"/>
          </p:nvPr>
        </p:nvSpPr>
        <p:spPr>
          <a:xfrm>
            <a:off x="257810" y="1253331"/>
            <a:ext cx="11676380" cy="5249177"/>
          </a:xfrm>
        </p:spPr>
        <p:txBody>
          <a:bodyPr>
            <a:noAutofit/>
          </a:bodyPr>
          <a:lstStyle/>
          <a:p>
            <a:pPr marL="0" marR="0" indent="0">
              <a:lnSpc>
                <a:spcPct val="115000"/>
              </a:lnSpc>
              <a:spcBef>
                <a:spcPts val="1200"/>
              </a:spcBef>
              <a:spcAft>
                <a:spcPts val="0"/>
              </a:spcAft>
              <a:buNone/>
            </a:pP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2010s saw a new breakthrough in Black cinema where African-American filmmakers were finally given the opportunity to tell a diverse range of stories that were well-received by audiences. With streaming services and indie film companies growing exponentially, Black auteurs have ushered in a new era of Black cinema that is getting more seen, respected, and celebrated around the world every year.</a:t>
            </a:r>
            <a:endParaRPr lang="en-US" sz="15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lnSpc>
                <a:spcPct val="115000"/>
              </a:lnSpc>
              <a:spcBef>
                <a:spcPts val="1200"/>
              </a:spcBef>
              <a:spcAft>
                <a:spcPts val="0"/>
              </a:spcAft>
            </a:pPr>
            <a:r>
              <a:rPr lang="en-US" sz="15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Barry Jenkins </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first film </a:t>
            </a:r>
            <a:r>
              <a:rPr lang="en-US" sz="15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Medicine for Melancholy</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(2008) was a small, intimate romantic drama. His second film, </a:t>
            </a:r>
            <a:r>
              <a:rPr lang="en-US" sz="15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Moonlight </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(2016), won the Academy Award for Best Picture. </a:t>
            </a:r>
          </a:p>
          <a:p>
            <a:pPr marR="0">
              <a:lnSpc>
                <a:spcPct val="115000"/>
              </a:lnSpc>
              <a:spcBef>
                <a:spcPts val="1200"/>
              </a:spcBef>
              <a:spcAft>
                <a:spcPts val="0"/>
              </a:spcAft>
            </a:pPr>
            <a:r>
              <a:rPr lang="en-US" sz="15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Ava DuVernay </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film </a:t>
            </a:r>
            <a:r>
              <a:rPr lang="en-US" sz="15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Middle of Nowhere</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(2012) dramatized the toll of unequal incarceration rates among Black men. Two years later, she made </a:t>
            </a:r>
            <a:r>
              <a:rPr lang="en-US" sz="15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Selma </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(2014), a historical drama about the civil rights march from Selma to Montgomery in 1965, for Paramount Pictures. A few years later, she helmed the $200 million Disney film </a:t>
            </a:r>
            <a:r>
              <a:rPr lang="en-US" sz="15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 Wrinkle in Time </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(2018), </a:t>
            </a:r>
            <a:r>
              <a:rPr lang="en-US" sz="1500" kern="0" dirty="0">
                <a:solidFill>
                  <a:srgbClr val="373D3F"/>
                </a:solidFill>
                <a:highlight>
                  <a:srgbClr val="FFFFFF"/>
                </a:highlight>
                <a:latin typeface="Arial" panose="020B0604020202020204" pitchFamily="34" charset="0"/>
                <a:cs typeface="Times New Roman" panose="02020603050405020304" pitchFamily="18" charset="0"/>
              </a:rPr>
              <a:t>becoming the first African-American woman to direct a film with a budget of $100 million.</a:t>
            </a:r>
          </a:p>
          <a:p>
            <a:pPr marR="0">
              <a:lnSpc>
                <a:spcPct val="115000"/>
              </a:lnSpc>
              <a:spcBef>
                <a:spcPts val="1200"/>
              </a:spcBef>
              <a:spcAft>
                <a:spcPts val="0"/>
              </a:spcAft>
            </a:pPr>
            <a:r>
              <a:rPr lang="en-US" sz="15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Ryan </a:t>
            </a:r>
            <a:r>
              <a:rPr lang="en-US" sz="1500" b="1" kern="0" dirty="0" err="1">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Coogler</a:t>
            </a:r>
            <a:r>
              <a:rPr lang="en-US" sz="1500" b="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first film </a:t>
            </a:r>
            <a:r>
              <a:rPr lang="en-US" sz="15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Fruitvale Station </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(2013) was a searing portrait of the last day in the life of Oscar Grant, the young, unarmed Black man shot dead by police in Oakland in 2009. His second film, </a:t>
            </a:r>
            <a:r>
              <a:rPr lang="en-US" sz="15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Creed </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(2015) was a $40 million re-boot of the </a:t>
            </a:r>
            <a:r>
              <a:rPr lang="en-US" sz="1500" i="1"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Rocky</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franchise, this time with an African American in the lead role. His third film, </a:t>
            </a:r>
            <a:r>
              <a:rPr lang="en-US" sz="150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Black Panther</a:t>
            </a:r>
            <a:r>
              <a:rPr lang="en-US" sz="1500" b="1" i="1" dirty="0">
                <a:solidFill>
                  <a:srgbClr val="0000FF"/>
                </a:solidFill>
                <a:latin typeface="Arial" panose="020B0604020202020204" pitchFamily="34" charset="0"/>
                <a:cs typeface="Arial" panose="020B0604020202020204" pitchFamily="34" charset="0"/>
              </a:rPr>
              <a:t> </a:t>
            </a: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(2018) was part of the Marvel series of films with a budget of more than $200 million, and the film grossed $1.3 billion worldwide.</a:t>
            </a:r>
            <a:endParaRPr lang="en-US" sz="15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L="0" marR="0" indent="0">
              <a:lnSpc>
                <a:spcPct val="115000"/>
              </a:lnSpc>
              <a:spcBef>
                <a:spcPts val="1200"/>
              </a:spcBef>
              <a:spcAft>
                <a:spcPts val="0"/>
              </a:spcAft>
              <a:buNone/>
            </a:pPr>
            <a:r>
              <a:rPr lang="en-US" sz="15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All of these filmmakers, and many more, are not only offering an important counternarrative to modern audiences, they are affecting real change in the dominant narrative as well. And changing the narrative can mean, hopefully, a slow but steady dismantling of hegemony. Or, at the very least, remind audiences that African Americans do, in fact, exist outside of the roles that were written for them. </a:t>
            </a:r>
            <a:endParaRPr lang="en-US" sz="15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2" name="Slide 29">
            <a:hlinkClick r:id="" action="ppaction://media"/>
            <a:extLst>
              <a:ext uri="{FF2B5EF4-FFF2-40B4-BE49-F238E27FC236}">
                <a16:creationId xmlns:a16="http://schemas.microsoft.com/office/drawing/2014/main" id="{2BBCF607-EFF8-0F01-8904-84C76276A20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854325" y="328918"/>
            <a:ext cx="487363" cy="487363"/>
          </a:xfrm>
          <a:prstGeom prst="rect">
            <a:avLst/>
          </a:prstGeom>
        </p:spPr>
      </p:pic>
    </p:spTree>
    <p:extLst>
      <p:ext uri="{BB962C8B-B14F-4D97-AF65-F5344CB8AC3E}">
        <p14:creationId xmlns:p14="http://schemas.microsoft.com/office/powerpoint/2010/main" val="3057035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0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2" name="Rectangle 5131">
            <a:extLst>
              <a:ext uri="{FF2B5EF4-FFF2-40B4-BE49-F238E27FC236}">
                <a16:creationId xmlns:a16="http://schemas.microsoft.com/office/drawing/2014/main" id="{FF81F8D5-515A-45DC-B296-30AB11F2C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4" name="Rectangle 5133">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B678C05-BBAC-8DEC-00BD-2ED06CFE4895}"/>
              </a:ext>
            </a:extLst>
          </p:cNvPr>
          <p:cNvSpPr>
            <a:spLocks noGrp="1"/>
          </p:cNvSpPr>
          <p:nvPr>
            <p:ph idx="1"/>
          </p:nvPr>
        </p:nvSpPr>
        <p:spPr>
          <a:xfrm>
            <a:off x="105664" y="1846934"/>
            <a:ext cx="6955759" cy="4402832"/>
          </a:xfrm>
        </p:spPr>
        <p:txBody>
          <a:bodyPr anchor="ctr">
            <a:noAutofit/>
          </a:bodyPr>
          <a:lstStyle/>
          <a:p>
            <a:pPr fontAlgn="base"/>
            <a:r>
              <a:rPr lang="en-US" sz="1450" kern="0" dirty="0">
                <a:solidFill>
                  <a:srgbClr val="373D3F"/>
                </a:solidFill>
                <a:highlight>
                  <a:srgbClr val="FFFFFF"/>
                </a:highlight>
                <a:latin typeface="Arial" panose="020B0604020202020204" pitchFamily="34" charset="0"/>
                <a:cs typeface="Times New Roman" panose="02020603050405020304" pitchFamily="18" charset="0"/>
              </a:rPr>
              <a:t>Her films represent the fracturing of the black family structure, the trauma of history on the black family unit, black womanhood, mass incarceration, good over evil and fighting for justice. In addition, her films often seek to invert the tradition of the dehumanization of black people and the black body in the media.</a:t>
            </a:r>
          </a:p>
          <a:p>
            <a:pPr fontAlgn="base"/>
            <a:r>
              <a:rPr lang="en-US" sz="1450" kern="0" dirty="0">
                <a:solidFill>
                  <a:srgbClr val="373D3F"/>
                </a:solidFill>
                <a:highlight>
                  <a:srgbClr val="FFFFFF"/>
                </a:highlight>
                <a:latin typeface="Arial" panose="020B0604020202020204" pitchFamily="34" charset="0"/>
                <a:cs typeface="Times New Roman" panose="02020603050405020304" pitchFamily="18" charset="0"/>
              </a:rPr>
              <a:t>She won the directing award in the U.S. dramatic competition at the 2012 Sundance Film Festival for her second feature film </a:t>
            </a:r>
            <a:r>
              <a:rPr lang="en-US" sz="1450" i="1" kern="0" dirty="0">
                <a:solidFill>
                  <a:srgbClr val="373D3F"/>
                </a:solidFill>
                <a:highlight>
                  <a:srgbClr val="FFFFFF"/>
                </a:highlight>
                <a:latin typeface="Arial" panose="020B0604020202020204" pitchFamily="34" charset="0"/>
                <a:cs typeface="Times New Roman" panose="02020603050405020304" pitchFamily="18" charset="0"/>
              </a:rPr>
              <a:t>Middle of Nowhere </a:t>
            </a:r>
            <a:r>
              <a:rPr lang="en-US" sz="1450" kern="0" dirty="0">
                <a:solidFill>
                  <a:srgbClr val="373D3F"/>
                </a:solidFill>
                <a:highlight>
                  <a:srgbClr val="FFFFFF"/>
                </a:highlight>
                <a:latin typeface="Arial" panose="020B0604020202020204" pitchFamily="34" charset="0"/>
                <a:cs typeface="Times New Roman" panose="02020603050405020304" pitchFamily="18" charset="0"/>
              </a:rPr>
              <a:t>(2012) becoming the first black woman to win the award. She is also a recipient of a Primetime Emmy Award, two NAACP Image Award, a BAFTA Film Award, and a BAFTA TV Award, as well as a nominee of an Academy Award for her documentary </a:t>
            </a:r>
            <a:r>
              <a:rPr lang="en-US" sz="1450" i="1" kern="0" dirty="0">
                <a:solidFill>
                  <a:srgbClr val="373D3F"/>
                </a:solidFill>
                <a:highlight>
                  <a:srgbClr val="FFFFFF"/>
                </a:highlight>
                <a:latin typeface="Arial" panose="020B0604020202020204" pitchFamily="34" charset="0"/>
                <a:cs typeface="Times New Roman" panose="02020603050405020304" pitchFamily="18" charset="0"/>
              </a:rPr>
              <a:t>13th</a:t>
            </a:r>
            <a:r>
              <a:rPr lang="en-US" sz="1450" kern="0" dirty="0">
                <a:solidFill>
                  <a:srgbClr val="373D3F"/>
                </a:solidFill>
                <a:highlight>
                  <a:srgbClr val="FFFFFF"/>
                </a:highlight>
                <a:latin typeface="Arial" panose="020B0604020202020204" pitchFamily="34" charset="0"/>
                <a:cs typeface="Times New Roman" panose="02020603050405020304" pitchFamily="18" charset="0"/>
              </a:rPr>
              <a:t> (2016) and the first African-American woman to be nominated for a Golden Globe Award for Best Director for </a:t>
            </a:r>
            <a:r>
              <a:rPr lang="en-US" sz="1450" i="1" dirty="0">
                <a:latin typeface="Arial" panose="020B0604020202020204" pitchFamily="34" charset="0"/>
                <a:cs typeface="Arial" panose="020B0604020202020204" pitchFamily="34" charset="0"/>
              </a:rPr>
              <a:t>Selma</a:t>
            </a:r>
            <a:r>
              <a:rPr lang="en-US" sz="1450" kern="0" dirty="0">
                <a:solidFill>
                  <a:srgbClr val="373D3F"/>
                </a:solidFill>
                <a:highlight>
                  <a:srgbClr val="FFFFFF"/>
                </a:highlight>
                <a:latin typeface="Arial" panose="020B0604020202020204" pitchFamily="34" charset="0"/>
                <a:cs typeface="Times New Roman" panose="02020603050405020304" pitchFamily="18" charset="0"/>
              </a:rPr>
              <a:t> (2014).</a:t>
            </a:r>
          </a:p>
          <a:p>
            <a:pPr fontAlgn="base"/>
            <a:r>
              <a:rPr lang="en-US" sz="1450" kern="0" dirty="0">
                <a:solidFill>
                  <a:srgbClr val="373D3F"/>
                </a:solidFill>
                <a:highlight>
                  <a:srgbClr val="FFFFFF"/>
                </a:highlight>
                <a:latin typeface="Arial" panose="020B0604020202020204" pitchFamily="34" charset="0"/>
                <a:cs typeface="Times New Roman" panose="02020603050405020304" pitchFamily="18" charset="0"/>
              </a:rPr>
              <a:t>In 2011, she founded her independent distribution company ARRAY. In 2017, DuVernay was included on the annual Time Magazine’s 100 list of the most influential people in the world. In 2020, she was elected to the Academy of Motion Pictures Arts and Sciences board of governors as part of the directors branch.</a:t>
            </a:r>
          </a:p>
        </p:txBody>
      </p:sp>
      <p:sp>
        <p:nvSpPr>
          <p:cNvPr id="5131" name="Rectangle 513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669568"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447" y="399675"/>
            <a:ext cx="4647368" cy="5809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5" name="Rectangle 5134">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774185"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55C3562-9301-02EA-9D69-EECE0D5BB47C}"/>
              </a:ext>
            </a:extLst>
          </p:cNvPr>
          <p:cNvSpPr txBox="1"/>
          <p:nvPr/>
        </p:nvSpPr>
        <p:spPr>
          <a:xfrm>
            <a:off x="-96730" y="587914"/>
            <a:ext cx="7214870" cy="954107"/>
          </a:xfrm>
          <a:prstGeom prst="rect">
            <a:avLst/>
          </a:prstGeom>
          <a:noFill/>
        </p:spPr>
        <p:txBody>
          <a:bodyPr wrap="square" rtlCol="0">
            <a:spAutoFit/>
          </a:bodyPr>
          <a:lstStyle/>
          <a:p>
            <a:pPr algn="ctr"/>
            <a:r>
              <a:rPr lang="en-US" sz="2800" b="1" dirty="0"/>
              <a:t>SPOTLIGHT: </a:t>
            </a:r>
            <a:br>
              <a:rPr lang="en-US" sz="2800" b="1" dirty="0"/>
            </a:br>
            <a:r>
              <a:rPr lang="en-US" sz="2800" b="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Ava Duvernay</a:t>
            </a:r>
            <a:endParaRPr lang="en-US" sz="2800" b="1" dirty="0">
              <a:solidFill>
                <a:srgbClr val="0000FF"/>
              </a:solidFill>
              <a:latin typeface="Arial" panose="020B0604020202020204" pitchFamily="34" charset="0"/>
              <a:cs typeface="Arial" panose="020B0604020202020204" pitchFamily="34" charset="0"/>
            </a:endParaRPr>
          </a:p>
        </p:txBody>
      </p:sp>
      <p:pic>
        <p:nvPicPr>
          <p:cNvPr id="25602" name="Picture 2" descr="Ava DuVernay | Yale 2021">
            <a:extLst>
              <a:ext uri="{FF2B5EF4-FFF2-40B4-BE49-F238E27FC236}">
                <a16:creationId xmlns:a16="http://schemas.microsoft.com/office/drawing/2014/main" id="{62B58A1C-C94B-CFC6-0C0C-EC3AD4AA2353}"/>
              </a:ext>
            </a:extLst>
          </p:cNvPr>
          <p:cNvPicPr>
            <a:picLocks noChangeAspect="1" noChangeArrowheads="1"/>
          </p:cNvPicPr>
          <p:nvPr/>
        </p:nvPicPr>
        <p:blipFill>
          <a:blip r:embed="rId5" cstate="email">
            <a:extLst>
              <a:ext uri="{28A0092B-C50C-407E-A947-70E740481C1C}">
                <a14:useLocalDpi xmlns:a14="http://schemas.microsoft.com/office/drawing/2010/main" val="0"/>
              </a:ext>
            </a:extLst>
          </a:blip>
          <a:srcRect/>
          <a:stretch>
            <a:fillRect/>
          </a:stretch>
        </p:blipFill>
        <p:spPr bwMode="auto">
          <a:xfrm>
            <a:off x="7386153" y="648873"/>
            <a:ext cx="4312478" cy="5358041"/>
          </a:xfrm>
          <a:prstGeom prst="rect">
            <a:avLst/>
          </a:prstGeom>
          <a:noFill/>
          <a:extLst>
            <a:ext uri="{909E8E84-426E-40DD-AFC4-6F175D3DCCD1}">
              <a14:hiddenFill xmlns:a14="http://schemas.microsoft.com/office/drawing/2010/main">
                <a:solidFill>
                  <a:srgbClr val="FFFFFF"/>
                </a:solidFill>
              </a14:hiddenFill>
            </a:ext>
          </a:extLst>
        </p:spPr>
      </p:pic>
      <p:pic>
        <p:nvPicPr>
          <p:cNvPr id="2" name="Slide 30">
            <a:hlinkClick r:id="" action="ppaction://media"/>
            <a:extLst>
              <a:ext uri="{FF2B5EF4-FFF2-40B4-BE49-F238E27FC236}">
                <a16:creationId xmlns:a16="http://schemas.microsoft.com/office/drawing/2014/main" id="{E90FE28F-D2B0-8931-E7B5-BD0B8FE66BE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594485" y="648873"/>
            <a:ext cx="487363" cy="487363"/>
          </a:xfrm>
          <a:prstGeom prst="rect">
            <a:avLst/>
          </a:prstGeom>
        </p:spPr>
      </p:pic>
    </p:spTree>
    <p:extLst>
      <p:ext uri="{BB962C8B-B14F-4D97-AF65-F5344CB8AC3E}">
        <p14:creationId xmlns:p14="http://schemas.microsoft.com/office/powerpoint/2010/main" val="3459000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94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655" name="Rectangle 27654">
            <a:extLst>
              <a:ext uri="{FF2B5EF4-FFF2-40B4-BE49-F238E27FC236}">
                <a16:creationId xmlns:a16="http://schemas.microsoft.com/office/drawing/2014/main" id="{7B831B6F-405A-4B47-B9BB-5CA88F2858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3BBEDB-5548-687E-71AB-4D1CC701F35B}"/>
              </a:ext>
            </a:extLst>
          </p:cNvPr>
          <p:cNvSpPr>
            <a:spLocks noGrp="1"/>
          </p:cNvSpPr>
          <p:nvPr>
            <p:ph type="title"/>
          </p:nvPr>
        </p:nvSpPr>
        <p:spPr>
          <a:xfrm>
            <a:off x="6432719" y="668823"/>
            <a:ext cx="3867912" cy="1476801"/>
          </a:xfrm>
        </p:spPr>
        <p:txBody>
          <a:bodyPr anchor="b">
            <a:normAutofit/>
          </a:bodyPr>
          <a:lstStyle/>
          <a:p>
            <a:pPr algn="ctr"/>
            <a:r>
              <a:rPr lang="en-US" sz="3600" b="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#OscarsSoWhite Campaign</a:t>
            </a:r>
            <a:endParaRPr lang="en-US" sz="3600" dirty="0"/>
          </a:p>
        </p:txBody>
      </p:sp>
      <p:pic>
        <p:nvPicPr>
          <p:cNvPr id="27650" name="Picture 2" descr="OscarsSoWhite: The Growth of a Racial Justice Movement | Media Manipulation  Casebook">
            <a:extLst>
              <a:ext uri="{FF2B5EF4-FFF2-40B4-BE49-F238E27FC236}">
                <a16:creationId xmlns:a16="http://schemas.microsoft.com/office/drawing/2014/main" id="{20D3DF26-E9FE-A1CC-E668-C1FD6E307BF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630936" y="938917"/>
            <a:ext cx="5458968" cy="4980165"/>
          </a:xfrm>
          <a:prstGeom prst="rect">
            <a:avLst/>
          </a:prstGeom>
          <a:noFill/>
          <a:extLst>
            <a:ext uri="{909E8E84-426E-40DD-AFC4-6F175D3DCCD1}">
              <a14:hiddenFill xmlns:a14="http://schemas.microsoft.com/office/drawing/2010/main">
                <a:solidFill>
                  <a:srgbClr val="FFFFFF"/>
                </a:solidFill>
              </a14:hiddenFill>
            </a:ext>
          </a:extLst>
        </p:spPr>
      </p:pic>
      <p:sp>
        <p:nvSpPr>
          <p:cNvPr id="27657" name="sketch line">
            <a:extLst>
              <a:ext uri="{FF2B5EF4-FFF2-40B4-BE49-F238E27FC236}">
                <a16:creationId xmlns:a16="http://schemas.microsoft.com/office/drawing/2014/main" id="{953EE71A-6488-4203-A7C4-77102FD0DC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912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FDB9B75-180F-0E1B-A25A-6AA477B3891F}"/>
              </a:ext>
            </a:extLst>
          </p:cNvPr>
          <p:cNvSpPr>
            <a:spLocks noGrp="1"/>
          </p:cNvSpPr>
          <p:nvPr>
            <p:ph idx="1"/>
          </p:nvPr>
        </p:nvSpPr>
        <p:spPr>
          <a:xfrm>
            <a:off x="6357112" y="2638388"/>
            <a:ext cx="5570728" cy="4079404"/>
          </a:xfrm>
        </p:spPr>
        <p:txBody>
          <a:bodyPr anchor="t">
            <a:normAutofit/>
          </a:bodyPr>
          <a:lstStyle/>
          <a:p>
            <a:r>
              <a:rPr lang="en-US" sz="15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Within the last decade, there has been an increasingly vocal critique of the Academy Awards and their persistent exclusion of African American actors from nominations and awards. Beginning in 2015, the #OscarsSoWhite campaign called on the Motion Picture Academy to redress this disparity after all 20 acting nominations went to white actors that year (and the year after that). And when African American actors </a:t>
            </a:r>
            <a:r>
              <a:rPr lang="en-US" sz="1550" i="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have </a:t>
            </a:r>
            <a:r>
              <a:rPr lang="en-US" sz="15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won major awards, it is often for playing the very roles that affirm white hegemony. </a:t>
            </a:r>
          </a:p>
          <a:p>
            <a:r>
              <a:rPr lang="en-US" sz="1550" b="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Denzel Washington </a:t>
            </a:r>
            <a:r>
              <a:rPr lang="en-US" sz="15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was only the second African American to win a Best Actor Oscar in 2002 for playing the corrupt, “Thug” cop in </a:t>
            </a:r>
            <a:r>
              <a:rPr lang="en-US" sz="1550" i="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Training Day</a:t>
            </a:r>
            <a:r>
              <a:rPr lang="en-US" sz="15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(2001). </a:t>
            </a:r>
          </a:p>
          <a:p>
            <a:r>
              <a:rPr lang="en-US" sz="1550" b="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Halle Berry </a:t>
            </a:r>
            <a:r>
              <a:rPr lang="en-US" sz="15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was the first African American in Oscar history to win Best Actress in that same year. It was for </a:t>
            </a:r>
            <a:r>
              <a:rPr lang="en-US" sz="1550" i="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Monster’s Ball</a:t>
            </a:r>
            <a:r>
              <a:rPr lang="en-US" sz="155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(2001) in which she played the widow of a death row inmate who has a torrid affair with her late husband’s white prison guard</a:t>
            </a:r>
            <a:r>
              <a:rPr lang="en-US" sz="1550" kern="0" dirty="0">
                <a:highlight>
                  <a:srgbClr val="FFFFFF"/>
                </a:highlight>
                <a:latin typeface="Arial" panose="020B0604020202020204" pitchFamily="34" charset="0"/>
                <a:ea typeface="Times New Roman" panose="02020603050405020304" pitchFamily="18" charset="0"/>
                <a:cs typeface="Times New Roman" panose="02020603050405020304" pitchFamily="18" charset="0"/>
              </a:rPr>
              <a:t>.</a:t>
            </a:r>
            <a:endParaRPr lang="en-US" sz="155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pic>
        <p:nvPicPr>
          <p:cNvPr id="4" name="Slide 31">
            <a:hlinkClick r:id="" action="ppaction://media"/>
            <a:extLst>
              <a:ext uri="{FF2B5EF4-FFF2-40B4-BE49-F238E27FC236}">
                <a16:creationId xmlns:a16="http://schemas.microsoft.com/office/drawing/2014/main" id="{19FD9790-F101-41D9-C44B-A264B447AB8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758952" y="1325245"/>
            <a:ext cx="487363" cy="487363"/>
          </a:xfrm>
          <a:prstGeom prst="rect">
            <a:avLst/>
          </a:prstGeom>
        </p:spPr>
      </p:pic>
    </p:spTree>
    <p:extLst>
      <p:ext uri="{BB962C8B-B14F-4D97-AF65-F5344CB8AC3E}">
        <p14:creationId xmlns:p14="http://schemas.microsoft.com/office/powerpoint/2010/main" val="217945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828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59" name="Rectangle 2355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 name="Title 1">
            <a:extLst>
              <a:ext uri="{FF2B5EF4-FFF2-40B4-BE49-F238E27FC236}">
                <a16:creationId xmlns:a16="http://schemas.microsoft.com/office/drawing/2014/main" id="{C3225F0F-11A8-65BC-CDFD-025041C35B23}"/>
              </a:ext>
            </a:extLst>
          </p:cNvPr>
          <p:cNvSpPr>
            <a:spLocks noGrp="1"/>
          </p:cNvSpPr>
          <p:nvPr>
            <p:ph type="title"/>
          </p:nvPr>
        </p:nvSpPr>
        <p:spPr>
          <a:xfrm>
            <a:off x="0" y="1899920"/>
            <a:ext cx="7190976" cy="1068508"/>
          </a:xfrm>
        </p:spPr>
        <p:txBody>
          <a:bodyPr vert="horz" lIns="91440" tIns="45720" rIns="91440" bIns="45720" rtlCol="0" anchor="b">
            <a:normAutofit/>
          </a:bodyPr>
          <a:lstStyle/>
          <a:p>
            <a:pPr marL="57150" marR="0" algn="ctr">
              <a:spcBef>
                <a:spcPts val="0"/>
              </a:spcBef>
              <a:spcAft>
                <a:spcPts val="0"/>
              </a:spcAft>
              <a:tabLst>
                <a:tab pos="1143000" algn="l"/>
              </a:tabLst>
            </a:pPr>
            <a:r>
              <a:rPr lang="en-US" sz="2800" b="1" i="1" dirty="0" err="1">
                <a:solidFill>
                  <a:srgbClr val="0000FF"/>
                </a:solidFill>
                <a:latin typeface="Arial" panose="020B0604020202020204" pitchFamily="34" charset="0"/>
                <a:ea typeface="+mn-ea"/>
                <a:cs typeface="Arial" panose="020B0604020202020204" pitchFamily="34" charset="0"/>
                <a:hlinkClick r:id="rId2">
                  <a:extLst>
                    <a:ext uri="{A12FA001-AC4F-418D-AE19-62706E023703}">
                      <ahyp:hlinkClr xmlns:ahyp="http://schemas.microsoft.com/office/drawing/2018/hyperlinkcolor" val="tx"/>
                    </a:ext>
                  </a:extLst>
                </a:hlinkClick>
              </a:rPr>
              <a:t>BlacKkKlansman</a:t>
            </a:r>
            <a:r>
              <a:rPr lang="en-US" sz="2800" u="sng" dirty="0">
                <a:solidFill>
                  <a:srgbClr val="0000FF"/>
                </a:solidFill>
                <a:effectLst/>
                <a:latin typeface="Arial" panose="020B0604020202020204" pitchFamily="34" charset="0"/>
                <a:ea typeface="Times New Roman" panose="02020603050405020304" pitchFamily="18" charset="0"/>
                <a:hlinkClick r:id="rId3"/>
              </a:rPr>
              <a:t> </a:t>
            </a:r>
            <a:br>
              <a:rPr lang="en-US" sz="2800" u="sng" dirty="0">
                <a:solidFill>
                  <a:srgbClr val="0000FF"/>
                </a:solidFill>
                <a:effectLst/>
                <a:latin typeface="Arial" panose="020B0604020202020204" pitchFamily="34" charset="0"/>
                <a:ea typeface="Times New Roman" panose="02020603050405020304" pitchFamily="18" charset="0"/>
                <a:hlinkClick r:id="rId3"/>
              </a:rPr>
            </a:br>
            <a:r>
              <a:rPr lang="en-US" sz="2800" dirty="0">
                <a:effectLst/>
                <a:latin typeface="Arial" panose="020B0604020202020204" pitchFamily="34" charset="0"/>
                <a:ea typeface="Times New Roman" panose="02020603050405020304" pitchFamily="18" charset="0"/>
              </a:rPr>
              <a:t>(Spike Lee, 2018, USA)</a:t>
            </a:r>
            <a:endParaRPr lang="en-US" sz="2800" dirty="0">
              <a:effectLst/>
              <a:latin typeface="Times New Roman" panose="02020603050405020304" pitchFamily="18" charset="0"/>
              <a:ea typeface="Times New Roman" panose="02020603050405020304" pitchFamily="18" charset="0"/>
            </a:endParaRPr>
          </a:p>
        </p:txBody>
      </p:sp>
      <p:sp>
        <p:nvSpPr>
          <p:cNvPr id="23561" name="Rectangle 23560">
            <a:extLst>
              <a:ext uri="{FF2B5EF4-FFF2-40B4-BE49-F238E27FC236}">
                <a16:creationId xmlns:a16="http://schemas.microsoft.com/office/drawing/2014/main" id="{BC05CA36-AD6A-4ABF-9A05-52E5A143D2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4022214"/>
            <a:ext cx="12192000" cy="2835786"/>
          </a:xfrm>
          <a:prstGeom prst="rect">
            <a:avLst/>
          </a:prstGeom>
          <a:gradFill>
            <a:gsLst>
              <a:gs pos="0">
                <a:schemeClr val="accent1"/>
              </a:gs>
              <a:gs pos="78000">
                <a:srgbClr val="000000"/>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3563" name="Rectangle 23562">
            <a:extLst>
              <a:ext uri="{FF2B5EF4-FFF2-40B4-BE49-F238E27FC236}">
                <a16:creationId xmlns:a16="http://schemas.microsoft.com/office/drawing/2014/main" id="{D4331EE8-85A4-4588-8D9E-70E534D477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4022220"/>
            <a:ext cx="8153398" cy="2835780"/>
          </a:xfrm>
          <a:prstGeom prst="rect">
            <a:avLst/>
          </a:prstGeom>
          <a:gradFill>
            <a:gsLst>
              <a:gs pos="0">
                <a:srgbClr val="000000">
                  <a:alpha val="63000"/>
                </a:srgbClr>
              </a:gs>
              <a:gs pos="100000">
                <a:schemeClr val="accent1">
                  <a:lumMod val="7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p:nvSpPr>
          <p:cNvPr id="23565" name="Rectangle 23564">
            <a:extLst>
              <a:ext uri="{FF2B5EF4-FFF2-40B4-BE49-F238E27FC236}">
                <a16:creationId xmlns:a16="http://schemas.microsoft.com/office/drawing/2014/main" id="{49D6C862-61CC-4B46-8080-96583D653B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022219"/>
            <a:ext cx="12253472" cy="2835781"/>
          </a:xfrm>
          <a:prstGeom prst="rect">
            <a:avLst/>
          </a:prstGeom>
          <a:gradFill>
            <a:gsLst>
              <a:gs pos="39000">
                <a:schemeClr val="accent1">
                  <a:lumMod val="50000"/>
                  <a:alpha val="0"/>
                </a:schemeClr>
              </a:gs>
              <a:gs pos="100000">
                <a:srgbClr val="000000">
                  <a:alpha val="72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23567" name="Rectangle 23566">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6400797"/>
            <a:ext cx="12191998" cy="457203"/>
          </a:xfrm>
          <a:prstGeom prst="rect">
            <a:avLst/>
          </a:prstGeom>
          <a:gradFill>
            <a:gsLst>
              <a:gs pos="0">
                <a:srgbClr val="000000">
                  <a:alpha val="43000"/>
                </a:srgbClr>
              </a:gs>
              <a:gs pos="79000">
                <a:schemeClr val="accent1">
                  <a:lumMod val="75000"/>
                  <a:alpha val="22000"/>
                </a:schemeClr>
              </a:gs>
            </a:gsLst>
            <a:lin ang="21594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pic>
        <p:nvPicPr>
          <p:cNvPr id="1026" name="Picture 2" descr="BlacKkKlansman (2018) - IMDb">
            <a:extLst>
              <a:ext uri="{FF2B5EF4-FFF2-40B4-BE49-F238E27FC236}">
                <a16:creationId xmlns:a16="http://schemas.microsoft.com/office/drawing/2014/main" id="{E62FDE3C-6183-5468-0FF0-4DD06FA29235}"/>
              </a:ext>
            </a:extLst>
          </p:cNvPr>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7190976" y="463403"/>
            <a:ext cx="3939046" cy="583762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B03D30A5-EE1B-6EF1-4012-29950B4FC4E9}"/>
              </a:ext>
            </a:extLst>
          </p:cNvPr>
          <p:cNvSpPr txBox="1"/>
          <p:nvPr/>
        </p:nvSpPr>
        <p:spPr>
          <a:xfrm>
            <a:off x="0" y="894080"/>
            <a:ext cx="7190976" cy="523220"/>
          </a:xfrm>
          <a:prstGeom prst="rect">
            <a:avLst/>
          </a:prstGeom>
          <a:noFill/>
        </p:spPr>
        <p:txBody>
          <a:bodyPr wrap="square" rtlCol="0">
            <a:spAutoFit/>
          </a:bodyPr>
          <a:lstStyle/>
          <a:p>
            <a:pPr algn="ctr"/>
            <a:r>
              <a:rPr lang="en-US" sz="2800" b="1" dirty="0"/>
              <a:t>CASE STUDY</a:t>
            </a:r>
          </a:p>
        </p:txBody>
      </p:sp>
      <p:sp>
        <p:nvSpPr>
          <p:cNvPr id="4" name="TextBox 4">
            <a:extLst>
              <a:ext uri="{FF2B5EF4-FFF2-40B4-BE49-F238E27FC236}">
                <a16:creationId xmlns:a16="http://schemas.microsoft.com/office/drawing/2014/main" id="{DA742957-2419-744D-F2B7-F8763FE236AD}"/>
              </a:ext>
            </a:extLst>
          </p:cNvPr>
          <p:cNvSpPr txBox="1"/>
          <p:nvPr/>
        </p:nvSpPr>
        <p:spPr>
          <a:xfrm>
            <a:off x="513198" y="4408462"/>
            <a:ext cx="6164580" cy="2062103"/>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600" b="1" u="sng" kern="100" dirty="0">
                <a:solidFill>
                  <a:schemeClr val="bg1">
                    <a:alpha val="80000"/>
                  </a:schemeClr>
                </a:solidFill>
                <a:latin typeface="Times New Roman" panose="02020603050405020304" pitchFamily="18" charset="0"/>
                <a:cs typeface="Times New Roman" panose="02020603050405020304" pitchFamily="18" charset="0"/>
              </a:rPr>
              <a:t>Synopsis</a:t>
            </a:r>
            <a:r>
              <a:rPr lang="en-US" sz="1600" b="1" kern="100" dirty="0">
                <a:solidFill>
                  <a:schemeClr val="bg1">
                    <a:alpha val="80000"/>
                  </a:schemeClr>
                </a:solidFill>
                <a:latin typeface="Times New Roman" panose="02020603050405020304" pitchFamily="18" charset="0"/>
                <a:cs typeface="Times New Roman" panose="02020603050405020304" pitchFamily="18" charset="0"/>
              </a:rPr>
              <a:t>: Ron Stallworth is the first African-American detective to serve in the Colorado Springs Police Department. Determined to make a name for himself, Stallworth bravely sets out on a dangerous mission: infiltrate and expose the Ku Klux Klan. The detective soon recruits a more seasoned colleague, Flip Zimmerman, into the undercover investigation of a lifetime. Together, they team up to take down the extremist hate group as the organization aims to sanitize its rhetoric to appeal to the mainstream.</a:t>
            </a:r>
          </a:p>
        </p:txBody>
      </p:sp>
    </p:spTree>
    <p:extLst>
      <p:ext uri="{BB962C8B-B14F-4D97-AF65-F5344CB8AC3E}">
        <p14:creationId xmlns:p14="http://schemas.microsoft.com/office/powerpoint/2010/main" val="3128006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8" y="355492"/>
            <a:ext cx="4600932" cy="551742"/>
          </a:xfrm>
        </p:spPr>
        <p:txBody>
          <a:bodyPr anchor="t">
            <a:noAutofit/>
          </a:bodyPr>
          <a:lstStyle/>
          <a:p>
            <a:r>
              <a:rPr kumimoji="0" lang="en-US" sz="2100" b="1" i="0" u="none" strike="noStrike" kern="0" cap="none" spc="0" normalizeH="0" baseline="0" noProof="0" dirty="0">
                <a:ln>
                  <a:noFill/>
                </a:ln>
                <a:solidFill>
                  <a:srgbClr val="373D3F"/>
                </a:solidFill>
                <a:effectLst/>
                <a:highlight>
                  <a:srgbClr val="FFFFFF"/>
                </a:highlight>
                <a:uLnTx/>
                <a:uFillTx/>
                <a:latin typeface="Arial" panose="020B0604020202020204" pitchFamily="34" charset="0"/>
                <a:ea typeface="Times New Roman" panose="02020603050405020304" pitchFamily="18" charset="0"/>
                <a:cs typeface="Times New Roman" panose="02020603050405020304" pitchFamily="18" charset="0"/>
              </a:rPr>
              <a:t>The Beginning of Black Cinema</a:t>
            </a:r>
            <a:endParaRPr lang="en-US" sz="2100" b="1" dirty="0"/>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ED168BB-53A9-AA6E-A3F7-2C01D3B78A07}"/>
              </a:ext>
            </a:extLst>
          </p:cNvPr>
          <p:cNvSpPr>
            <a:spLocks noGrp="1"/>
          </p:cNvSpPr>
          <p:nvPr>
            <p:ph idx="1"/>
          </p:nvPr>
        </p:nvSpPr>
        <p:spPr>
          <a:xfrm>
            <a:off x="264160" y="1261218"/>
            <a:ext cx="6624319" cy="5352941"/>
          </a:xfrm>
        </p:spPr>
        <p:txBody>
          <a:bodyPr>
            <a:noAutofit/>
          </a:bodyPr>
          <a:lstStyle/>
          <a:p>
            <a:r>
              <a:rPr lang="en-US" sz="1400" b="1" dirty="0">
                <a:latin typeface="Segoe UI" panose="020B0502040204020203" pitchFamily="34" charset="0"/>
                <a:cs typeface="Times New Roman" panose="02020603050405020304" pitchFamily="18" charset="0"/>
              </a:rPr>
              <a:t>1898</a:t>
            </a:r>
            <a:r>
              <a:rPr lang="en-US" sz="1400" dirty="0">
                <a:latin typeface="Segoe UI" panose="020B0502040204020203" pitchFamily="34" charset="0"/>
                <a:cs typeface="Times New Roman" panose="02020603050405020304" pitchFamily="18" charset="0"/>
              </a:rPr>
              <a:t>: making of the short film </a:t>
            </a:r>
            <a:r>
              <a:rPr lang="en-US" sz="1400" b="1" i="1" dirty="0">
                <a:solidFill>
                  <a:srgbClr val="0000FF"/>
                </a:solidFill>
                <a:latin typeface="Segoe UI" panose="020B0502040204020203" pitchFamily="34" charset="0"/>
                <a:cs typeface="Times New Roman" panose="02020603050405020304" pitchFamily="18" charset="0"/>
                <a:hlinkClick r:id="rId4">
                  <a:extLst>
                    <a:ext uri="{A12FA001-AC4F-418D-AE19-62706E023703}">
                      <ahyp:hlinkClr xmlns:ahyp="http://schemas.microsoft.com/office/drawing/2018/hyperlinkcolor" val="tx"/>
                    </a:ext>
                  </a:extLst>
                </a:hlinkClick>
              </a:rPr>
              <a:t>Something Good – Negro Kiss</a:t>
            </a:r>
            <a:r>
              <a:rPr lang="en-US" sz="1400" b="1" i="1" dirty="0">
                <a:solidFill>
                  <a:srgbClr val="0000FF"/>
                </a:solidFill>
                <a:latin typeface="Segoe UI" panose="020B0502040204020203" pitchFamily="34" charset="0"/>
                <a:cs typeface="Times New Roman" panose="02020603050405020304" pitchFamily="18" charset="0"/>
              </a:rPr>
              <a:t>. </a:t>
            </a:r>
            <a:r>
              <a:rPr lang="en-US" sz="1400" kern="0" dirty="0">
                <a:solidFill>
                  <a:srgbClr val="373D3F"/>
                </a:solidFill>
                <a:highlight>
                  <a:srgbClr val="FFFFFF"/>
                </a:highlight>
                <a:latin typeface="Arial" panose="020B0604020202020204" pitchFamily="34" charset="0"/>
                <a:cs typeface="Times New Roman" panose="02020603050405020304" pitchFamily="18" charset="0"/>
              </a:rPr>
              <a:t>S</a:t>
            </a:r>
            <a:r>
              <a:rPr lang="en-US" sz="1400" kern="0" dirty="0">
                <a:solidFill>
                  <a:srgbClr val="373D3F"/>
                </a:solidFill>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howed an African-American man and woman sharing multiple kisses and marks the first known example of a positive romantic representation of a Black couple on film</a:t>
            </a:r>
            <a:endParaRPr lang="en-US" sz="1400" b="1" i="1" dirty="0">
              <a:solidFill>
                <a:srgbClr val="0000FF"/>
              </a:solidFill>
              <a:latin typeface="Segoe UI" panose="020B0502040204020203" pitchFamily="34" charset="0"/>
              <a:cs typeface="Times New Roman" panose="02020603050405020304" pitchFamily="18" charset="0"/>
            </a:endParaRPr>
          </a:p>
          <a:p>
            <a:r>
              <a:rPr lang="en-US" sz="1400" dirty="0">
                <a:latin typeface="Segoe UI" panose="020B0502040204020203" pitchFamily="34" charset="0"/>
                <a:cs typeface="Times New Roman" panose="02020603050405020304" pitchFamily="18" charset="0"/>
              </a:rPr>
              <a:t>Early commercial films often depicted minstrel shows until vaudeville acts overtook them in popularity. </a:t>
            </a:r>
          </a:p>
          <a:p>
            <a:r>
              <a:rPr lang="en-US" sz="1400" b="1" dirty="0">
                <a:latin typeface="Segoe UI" panose="020B0502040204020203" pitchFamily="34" charset="0"/>
                <a:cs typeface="Times New Roman" panose="02020603050405020304" pitchFamily="18" charset="0"/>
              </a:rPr>
              <a:t>1909</a:t>
            </a:r>
            <a:r>
              <a:rPr lang="en-US" sz="1400" dirty="0">
                <a:latin typeface="Segoe UI" panose="020B0502040204020203" pitchFamily="34" charset="0"/>
                <a:cs typeface="Times New Roman" panose="02020603050405020304" pitchFamily="18" charset="0"/>
              </a:rPr>
              <a:t>: African Americans started to appear in narrative films, which is also the year that </a:t>
            </a:r>
            <a:r>
              <a:rPr lang="en-US" sz="1400" dirty="0" err="1">
                <a:latin typeface="Segoe UI" panose="020B0502040204020203" pitchFamily="34" charset="0"/>
                <a:cs typeface="Times New Roman" panose="02020603050405020304" pitchFamily="18" charset="0"/>
              </a:rPr>
              <a:t>Siegmund</a:t>
            </a:r>
            <a:r>
              <a:rPr lang="en-US" sz="1400" dirty="0">
                <a:latin typeface="Segoe UI" panose="020B0502040204020203" pitchFamily="34" charset="0"/>
                <a:cs typeface="Times New Roman" panose="02020603050405020304" pitchFamily="18" charset="0"/>
              </a:rPr>
              <a:t> </a:t>
            </a:r>
            <a:r>
              <a:rPr lang="en-US" sz="1400" dirty="0" err="1">
                <a:latin typeface="Segoe UI" panose="020B0502040204020203" pitchFamily="34" charset="0"/>
                <a:cs typeface="Times New Roman" panose="02020603050405020304" pitchFamily="18" charset="0"/>
              </a:rPr>
              <a:t>Lubin</a:t>
            </a:r>
            <a:r>
              <a:rPr lang="en-US" sz="1400" dirty="0">
                <a:latin typeface="Segoe UI" panose="020B0502040204020203" pitchFamily="34" charset="0"/>
                <a:cs typeface="Times New Roman" panose="02020603050405020304" pitchFamily="18" charset="0"/>
              </a:rPr>
              <a:t> produced the comedy series, using a Black cast, with the derogatory title Sambo. Before then, film roles for Black actors were played by white actors in blackface.</a:t>
            </a:r>
          </a:p>
          <a:p>
            <a:r>
              <a:rPr lang="en-US" sz="1400" b="1" dirty="0">
                <a:latin typeface="Segoe UI" panose="020B0502040204020203" pitchFamily="34" charset="0"/>
                <a:cs typeface="Times New Roman" panose="02020603050405020304" pitchFamily="18" charset="0"/>
              </a:rPr>
              <a:t>1914</a:t>
            </a:r>
            <a:r>
              <a:rPr lang="en-US" sz="1400" dirty="0">
                <a:latin typeface="Segoe UI" panose="020B0502040204020203" pitchFamily="34" charset="0"/>
                <a:cs typeface="Times New Roman" panose="02020603050405020304" pitchFamily="18" charset="0"/>
              </a:rPr>
              <a:t>: Sam Lucas became the first Black actor to be cast in a leading role in a mainstream film, appearing in the 1914 film Uncle Tom's Cabin. The Peter P. Jones Film Company was established in Chicago and filmed vaudeville acts as well as the 1915 National Half Century Exposition and Lincoln Jubilee.</a:t>
            </a:r>
          </a:p>
          <a:p>
            <a:r>
              <a:rPr lang="en-US" sz="1400" kern="0" dirty="0">
                <a:solidFill>
                  <a:srgbClr val="373D3F"/>
                </a:solidFill>
                <a:effectLst/>
                <a:latin typeface="Arial" panose="020B0604020202020204" pitchFamily="34" charset="0"/>
                <a:ea typeface="Times New Roman" panose="02020603050405020304" pitchFamily="18" charset="0"/>
              </a:rPr>
              <a:t>African-American attendance at movie theatres provided a unique opportunity for production companies to market films directly to African-American theaters for profit. William D. Foster was an African-American film producer who founded one of the earliest film studios featuring African-American talent — the Foster Photoplay Company. The Peter P. Jones Film Company and the Lincoln Motion Picture Company were two more production houses that specialized in films for African-American audiences.</a:t>
            </a:r>
          </a:p>
          <a:p>
            <a:r>
              <a:rPr lang="en-US" sz="1400" b="1" dirty="0">
                <a:latin typeface="Segoe UI" panose="020B0502040204020203" pitchFamily="34" charset="0"/>
                <a:cs typeface="Times New Roman" panose="02020603050405020304" pitchFamily="18" charset="0"/>
              </a:rPr>
              <a:t>1920s</a:t>
            </a:r>
            <a:r>
              <a:rPr lang="en-US" sz="1400" dirty="0">
                <a:latin typeface="Segoe UI" panose="020B0502040204020203" pitchFamily="34" charset="0"/>
                <a:cs typeface="Times New Roman" panose="02020603050405020304" pitchFamily="18" charset="0"/>
              </a:rPr>
              <a:t>: REOL Productions, a New York City studio, produced films with actors from the Lafayette Players. During its relatively short existence REOL produced a couple of documentaries, comedies, and a feature film.</a:t>
            </a:r>
          </a:p>
        </p:txBody>
      </p:sp>
      <p:pic>
        <p:nvPicPr>
          <p:cNvPr id="5" name="Picture 4" descr="A person and person kissing&#10;&#10;Description automatically generated">
            <a:extLst>
              <a:ext uri="{FF2B5EF4-FFF2-40B4-BE49-F238E27FC236}">
                <a16:creationId xmlns:a16="http://schemas.microsoft.com/office/drawing/2014/main" id="{6353D5B7-3969-A373-530F-8D06A8789ABF}"/>
              </a:ext>
            </a:extLst>
          </p:cNvPr>
          <p:cNvPicPr>
            <a:picLocks noChangeAspect="1"/>
          </p:cNvPicPr>
          <p:nvPr/>
        </p:nvPicPr>
        <p:blipFill rotWithShape="1">
          <a:blip r:embed="rId5">
            <a:extLst>
              <a:ext uri="{28A0092B-C50C-407E-A947-70E740481C1C}">
                <a14:useLocalDpi xmlns:a14="http://schemas.microsoft.com/office/drawing/2010/main" val="0"/>
              </a:ext>
            </a:extLst>
          </a:blip>
          <a:srcRect/>
          <a:stretch/>
        </p:blipFill>
        <p:spPr>
          <a:xfrm>
            <a:off x="7117397" y="1261219"/>
            <a:ext cx="4810442" cy="4810442"/>
          </a:xfrm>
          <a:custGeom>
            <a:avLst/>
            <a:gdLst/>
            <a:ahLst/>
            <a:cxnLst/>
            <a:rect l="l" t="t" r="r" b="b"/>
            <a:pathLst>
              <a:path w="4810442" h="4810442">
                <a:moveTo>
                  <a:pt x="2405221" y="0"/>
                </a:moveTo>
                <a:cubicBezTo>
                  <a:pt x="3733588" y="0"/>
                  <a:pt x="4810442" y="1076854"/>
                  <a:pt x="4810442" y="2405221"/>
                </a:cubicBezTo>
                <a:cubicBezTo>
                  <a:pt x="4810442" y="3733588"/>
                  <a:pt x="3733588" y="4810442"/>
                  <a:pt x="2405221" y="4810442"/>
                </a:cubicBezTo>
                <a:cubicBezTo>
                  <a:pt x="1076854" y="4810442"/>
                  <a:pt x="0" y="3733588"/>
                  <a:pt x="0" y="2405221"/>
                </a:cubicBezTo>
                <a:cubicBezTo>
                  <a:pt x="0" y="1076854"/>
                  <a:pt x="1076854" y="0"/>
                  <a:pt x="2405221" y="0"/>
                </a:cubicBezTo>
                <a:close/>
              </a:path>
            </a:pathLst>
          </a:custGeom>
        </p:spPr>
      </p:pic>
      <p:pic>
        <p:nvPicPr>
          <p:cNvPr id="4" name="Slide 3">
            <a:hlinkClick r:id="" action="ppaction://media"/>
            <a:extLst>
              <a:ext uri="{FF2B5EF4-FFF2-40B4-BE49-F238E27FC236}">
                <a16:creationId xmlns:a16="http://schemas.microsoft.com/office/drawing/2014/main" id="{3D493644-147C-9B42-4D25-46690FFDEB7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110638" y="294641"/>
            <a:ext cx="487363" cy="487363"/>
          </a:xfrm>
          <a:prstGeom prst="rect">
            <a:avLst/>
          </a:prstGeom>
        </p:spPr>
      </p:pic>
    </p:spTree>
    <p:extLst>
      <p:ext uri="{BB962C8B-B14F-4D97-AF65-F5344CB8AC3E}">
        <p14:creationId xmlns:p14="http://schemas.microsoft.com/office/powerpoint/2010/main" val="6977430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3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9" y="385643"/>
            <a:ext cx="5342611" cy="551742"/>
          </a:xfrm>
        </p:spPr>
        <p:txBody>
          <a:bodyPr anchor="t">
            <a:normAutofit/>
          </a:bodyPr>
          <a:lstStyle/>
          <a:p>
            <a:pPr algn="l"/>
            <a:r>
              <a:rPr lang="en-US" sz="2200" b="1" kern="0" dirty="0">
                <a:solidFill>
                  <a:srgbClr val="373D3F"/>
                </a:solidFill>
                <a:highlight>
                  <a:srgbClr val="FFFFFF"/>
                </a:highlight>
                <a:latin typeface="Arial" panose="020B0604020202020204" pitchFamily="34" charset="0"/>
                <a:cs typeface="Times New Roman" panose="02020603050405020304" pitchFamily="18" charset="0"/>
              </a:rPr>
              <a:t>Uplift Cinema</a:t>
            </a: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ED168BB-53A9-AA6E-A3F7-2C01D3B78A07}"/>
              </a:ext>
            </a:extLst>
          </p:cNvPr>
          <p:cNvSpPr>
            <a:spLocks noGrp="1"/>
          </p:cNvSpPr>
          <p:nvPr>
            <p:ph idx="1"/>
          </p:nvPr>
        </p:nvSpPr>
        <p:spPr>
          <a:xfrm>
            <a:off x="325121" y="1413619"/>
            <a:ext cx="6207760" cy="5211138"/>
          </a:xfrm>
        </p:spPr>
        <p:txBody>
          <a:bodyPr>
            <a:noAutofit/>
          </a:bodyPr>
          <a:lstStyle/>
          <a:p>
            <a:r>
              <a:rPr lang="en-US" sz="1700" kern="0" dirty="0">
                <a:solidFill>
                  <a:srgbClr val="373D3F"/>
                </a:solidFill>
                <a:effectLst/>
                <a:latin typeface="Arial" panose="020B0604020202020204" pitchFamily="34" charset="0"/>
                <a:ea typeface="Times New Roman" panose="02020603050405020304" pitchFamily="18" charset="0"/>
              </a:rPr>
              <a:t>The </a:t>
            </a:r>
            <a:r>
              <a:rPr lang="en-US" sz="1700" b="1" kern="0" dirty="0">
                <a:solidFill>
                  <a:srgbClr val="373D3F"/>
                </a:solidFill>
                <a:effectLst/>
                <a:latin typeface="Arial" panose="020B0604020202020204" pitchFamily="34" charset="0"/>
                <a:ea typeface="Times New Roman" panose="02020603050405020304" pitchFamily="18" charset="0"/>
              </a:rPr>
              <a:t>Uplift Movement</a:t>
            </a:r>
            <a:r>
              <a:rPr lang="en-US" sz="1700" kern="0" dirty="0">
                <a:solidFill>
                  <a:srgbClr val="373D3F"/>
                </a:solidFill>
                <a:effectLst/>
                <a:latin typeface="Arial" panose="020B0604020202020204" pitchFamily="34" charset="0"/>
                <a:ea typeface="Times New Roman" panose="02020603050405020304" pitchFamily="18" charset="0"/>
              </a:rPr>
              <a:t>, a concept that was created by Black elites like WEB Du Bois and Booker T. Washington, was meant to motivate educated African Americans to lift up their communities. Race films became a powerful tool for the movement, as Black filmmakers were able to use these movies to promote their message. </a:t>
            </a:r>
            <a:br>
              <a:rPr lang="en-US" sz="1700" kern="0" dirty="0">
                <a:solidFill>
                  <a:srgbClr val="373D3F"/>
                </a:solidFill>
                <a:effectLst/>
                <a:latin typeface="Arial" panose="020B0604020202020204" pitchFamily="34" charset="0"/>
                <a:ea typeface="Times New Roman" panose="02020603050405020304" pitchFamily="18" charset="0"/>
              </a:rPr>
            </a:br>
            <a:endParaRPr lang="en-US" sz="1700" kern="0" dirty="0">
              <a:solidFill>
                <a:srgbClr val="373D3F"/>
              </a:solidFill>
              <a:effectLst/>
              <a:latin typeface="Arial" panose="020B0604020202020204" pitchFamily="34" charset="0"/>
              <a:ea typeface="Times New Roman" panose="02020603050405020304" pitchFamily="18" charset="0"/>
            </a:endParaRPr>
          </a:p>
          <a:p>
            <a:r>
              <a:rPr lang="en-US" sz="1700" kern="0" dirty="0">
                <a:solidFill>
                  <a:srgbClr val="373D3F"/>
                </a:solidFill>
                <a:effectLst/>
                <a:latin typeface="Arial" panose="020B0604020202020204" pitchFamily="34" charset="0"/>
                <a:ea typeface="Times New Roman" panose="02020603050405020304" pitchFamily="18" charset="0"/>
              </a:rPr>
              <a:t>Under Washington’s leadership, Tuskegee Institute, an early Post Civil War teacher-training college in Alabama for newly freed slaves, produced several documentary shorts, as a way to promote the institute and build support among the school's benefactors. Their first promotional documentary was 1909's</a:t>
            </a:r>
            <a:r>
              <a:rPr lang="en-US" sz="1700" b="1" kern="0" dirty="0">
                <a:solidFill>
                  <a:srgbClr val="373D3F"/>
                </a:solidFill>
                <a:effectLst/>
                <a:latin typeface="Arial" panose="020B0604020202020204" pitchFamily="34" charset="0"/>
                <a:ea typeface="Times New Roman" panose="02020603050405020304" pitchFamily="18" charset="0"/>
              </a:rPr>
              <a:t> </a:t>
            </a:r>
            <a:r>
              <a:rPr lang="en-US" sz="1700" b="1" i="1" kern="0" dirty="0">
                <a:solidFill>
                  <a:srgbClr val="373D3F"/>
                </a:solidFill>
                <a:effectLst/>
                <a:latin typeface="Arial" panose="020B0604020202020204" pitchFamily="34" charset="0"/>
                <a:ea typeface="Times New Roman" panose="02020603050405020304" pitchFamily="18" charset="0"/>
              </a:rPr>
              <a:t>A Trip to Tuskegee </a:t>
            </a:r>
            <a:r>
              <a:rPr lang="en-US" sz="1700" kern="0" dirty="0">
                <a:solidFill>
                  <a:srgbClr val="373D3F"/>
                </a:solidFill>
                <a:effectLst/>
                <a:latin typeface="Arial" panose="020B0604020202020204" pitchFamily="34" charset="0"/>
                <a:ea typeface="Times New Roman" panose="02020603050405020304" pitchFamily="18" charset="0"/>
              </a:rPr>
              <a:t>(1909) followed in 1913 by A Day at Tuskegee. That same year, Samuel Chapman Armstrong's Post Civil War Hampton Institute, which focused on "manual labor and self-help," took a page from Washington's book and created its own narrative documentary John Henry at Hampton: A Kind of Student Who Makes Good, specifically to appeal to Northern donors.</a:t>
            </a:r>
          </a:p>
        </p:txBody>
      </p:sp>
      <p:pic>
        <p:nvPicPr>
          <p:cNvPr id="5" name="Picture 4" descr="A person in a uniform standing outside a building&#10;&#10;Description automatically generated">
            <a:extLst>
              <a:ext uri="{FF2B5EF4-FFF2-40B4-BE49-F238E27FC236}">
                <a16:creationId xmlns:a16="http://schemas.microsoft.com/office/drawing/2014/main" id="{77580474-C9DF-ACE8-919C-885C20FF65A6}"/>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6953680" y="1677779"/>
            <a:ext cx="4872559" cy="4073979"/>
          </a:xfrm>
          <a:prstGeom prst="rect">
            <a:avLst/>
          </a:prstGeom>
        </p:spPr>
      </p:pic>
      <p:pic>
        <p:nvPicPr>
          <p:cNvPr id="4" name="Slide 4">
            <a:hlinkClick r:id="" action="ppaction://media"/>
            <a:extLst>
              <a:ext uri="{FF2B5EF4-FFF2-40B4-BE49-F238E27FC236}">
                <a16:creationId xmlns:a16="http://schemas.microsoft.com/office/drawing/2014/main" id="{D56B599D-83CB-AAB1-F24D-043D73086E5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937331" y="329763"/>
            <a:ext cx="487363" cy="487363"/>
          </a:xfrm>
          <a:prstGeom prst="rect">
            <a:avLst/>
          </a:prstGeom>
        </p:spPr>
      </p:pic>
    </p:spTree>
    <p:extLst>
      <p:ext uri="{BB962C8B-B14F-4D97-AF65-F5344CB8AC3E}">
        <p14:creationId xmlns:p14="http://schemas.microsoft.com/office/powerpoint/2010/main" val="8084328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49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BBD298-7739-260A-DBAE-F17E996AA535}"/>
              </a:ext>
            </a:extLst>
          </p:cNvPr>
          <p:cNvSpPr>
            <a:spLocks noGrp="1"/>
          </p:cNvSpPr>
          <p:nvPr>
            <p:ph type="title"/>
          </p:nvPr>
        </p:nvSpPr>
        <p:spPr>
          <a:xfrm>
            <a:off x="333757" y="149043"/>
            <a:ext cx="5323715" cy="635900"/>
          </a:xfrm>
        </p:spPr>
        <p:txBody>
          <a:bodyPr anchor="b">
            <a:normAutofit/>
          </a:bodyPr>
          <a:lstStyle/>
          <a:p>
            <a:r>
              <a:rPr lang="en-US" sz="2400" b="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Birth of a Nation (1915)</a:t>
            </a:r>
            <a:endParaRPr lang="en-US" sz="2400" dirty="0"/>
          </a:p>
        </p:txBody>
      </p:sp>
      <p:sp>
        <p:nvSpPr>
          <p:cNvPr id="3" name="Content Placeholder 2">
            <a:extLst>
              <a:ext uri="{FF2B5EF4-FFF2-40B4-BE49-F238E27FC236}">
                <a16:creationId xmlns:a16="http://schemas.microsoft.com/office/drawing/2014/main" id="{AEF86CC2-CB7A-E55C-BBF0-2803073E6393}"/>
              </a:ext>
            </a:extLst>
          </p:cNvPr>
          <p:cNvSpPr>
            <a:spLocks noGrp="1"/>
          </p:cNvSpPr>
          <p:nvPr>
            <p:ph idx="1"/>
          </p:nvPr>
        </p:nvSpPr>
        <p:spPr>
          <a:xfrm>
            <a:off x="394199" y="973334"/>
            <a:ext cx="6572765" cy="5294953"/>
          </a:xfrm>
        </p:spPr>
        <p:txBody>
          <a:bodyPr anchor="t">
            <a:noAutofit/>
          </a:bodyPr>
          <a:lstStyle/>
          <a:p>
            <a:pPr marR="0">
              <a:spcBef>
                <a:spcPts val="1200"/>
              </a:spcBef>
              <a:spcAft>
                <a:spcPts val="0"/>
              </a:spcAft>
            </a:pPr>
            <a:r>
              <a:rPr lang="en-US" sz="1600" kern="0" dirty="0">
                <a:highlight>
                  <a:srgbClr val="FFFFFF"/>
                </a:highlight>
                <a:latin typeface="Arial" panose="020B0604020202020204" pitchFamily="34" charset="0"/>
                <a:cs typeface="Times New Roman" panose="02020603050405020304" pitchFamily="18" charset="0"/>
              </a:rPr>
              <a:t>D. W. Griffith’s </a:t>
            </a:r>
            <a:r>
              <a:rPr lang="en-US" sz="160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Birth of a Nation</a:t>
            </a:r>
            <a:r>
              <a:rPr lang="en-US" sz="1600" b="1" i="1" dirty="0">
                <a:solidFill>
                  <a:srgbClr val="0000FF"/>
                </a:solidFill>
                <a:latin typeface="Arial" panose="020B0604020202020204" pitchFamily="34" charset="0"/>
                <a:cs typeface="Arial" panose="020B0604020202020204" pitchFamily="34" charset="0"/>
              </a:rPr>
              <a:t> </a:t>
            </a:r>
            <a:r>
              <a:rPr lang="en-US" sz="1600" kern="0" dirty="0">
                <a:highlight>
                  <a:srgbClr val="FFFFFF"/>
                </a:highlight>
                <a:latin typeface="Arial" panose="020B0604020202020204" pitchFamily="34" charset="0"/>
                <a:cs typeface="Times New Roman" panose="02020603050405020304" pitchFamily="18" charset="0"/>
              </a:rPr>
              <a:t>(1915) is one of the first full-length feature films and the first film ever screened at the White House for then President Woodrow Wilson. However, the film contains many racist themes as well as inaccuracies in the portrayal of American history. </a:t>
            </a:r>
          </a:p>
          <a:p>
            <a:pPr marR="0">
              <a:spcBef>
                <a:spcPts val="1200"/>
              </a:spcBef>
              <a:spcAft>
                <a:spcPts val="0"/>
              </a:spcAft>
            </a:pPr>
            <a:r>
              <a:rPr lang="en-US" sz="1600" kern="0" dirty="0">
                <a:highlight>
                  <a:srgbClr val="FFFFFF"/>
                </a:highlight>
                <a:latin typeface="Arial" panose="020B0604020202020204" pitchFamily="34" charset="0"/>
                <a:cs typeface="Times New Roman" panose="02020603050405020304" pitchFamily="18" charset="0"/>
              </a:rPr>
              <a:t>The film is set during and after the Civil War and, essentially, depicts the results of giving freed slaves and African Americans the right to vote and hold political office. Black men, played by white actors in blackface, are portrayed as power-hungry rapists and murderers, unfit for freedom. And when it seems all hope is lost for the white Southerners suffering under the “savagery” of reconstruction, it is The Ku Klux Klan that rides to the rescue. They are the hooded heroes who save the day, protecting whites from the menace of African Americans who have the audacity to want to vote. In fact, the original title of the film was The Clansman.</a:t>
            </a:r>
          </a:p>
          <a:p>
            <a:pPr marR="0">
              <a:spcBef>
                <a:spcPts val="1200"/>
              </a:spcBef>
              <a:spcAft>
                <a:spcPts val="0"/>
              </a:spcAft>
            </a:pPr>
            <a:r>
              <a:rPr lang="en-US" sz="1600" kern="0" dirty="0">
                <a:highlight>
                  <a:srgbClr val="FFFFFF"/>
                </a:highlight>
                <a:latin typeface="Arial" panose="020B0604020202020204" pitchFamily="34" charset="0"/>
                <a:cs typeface="Times New Roman" panose="02020603050405020304" pitchFamily="18" charset="0"/>
              </a:rPr>
              <a:t>While the film had some immediate critics, most theatergoers, who were primarily white, loved the film, because it:</a:t>
            </a:r>
          </a:p>
          <a:p>
            <a:pPr lvl="1">
              <a:spcBef>
                <a:spcPts val="1200"/>
              </a:spcBef>
            </a:pPr>
            <a:r>
              <a:rPr lang="en-US" sz="1600" kern="0" dirty="0">
                <a:highlight>
                  <a:srgbClr val="FFFFFF"/>
                </a:highlight>
                <a:latin typeface="Arial" panose="020B0604020202020204" pitchFamily="34" charset="0"/>
                <a:cs typeface="Times New Roman" panose="02020603050405020304" pitchFamily="18" charset="0"/>
              </a:rPr>
              <a:t>reaffirmed the contemporary, hegemonic idea of race in America</a:t>
            </a:r>
          </a:p>
          <a:p>
            <a:pPr lvl="1">
              <a:spcBef>
                <a:spcPts val="1200"/>
              </a:spcBef>
            </a:pPr>
            <a:r>
              <a:rPr lang="en-US" sz="1600" kern="0" dirty="0">
                <a:highlight>
                  <a:srgbClr val="FFFFFF"/>
                </a:highlight>
                <a:latin typeface="Arial" panose="020B0604020202020204" pitchFamily="34" charset="0"/>
                <a:cs typeface="Times New Roman" panose="02020603050405020304" pitchFamily="18" charset="0"/>
              </a:rPr>
              <a:t>presented the subjugation of Black people to white people as the “natural order of things” by showing audiences the danger of upending that order.</a:t>
            </a:r>
          </a:p>
        </p:txBody>
      </p:sp>
      <p:sp>
        <p:nvSpPr>
          <p:cNvPr id="2057" name="Rectangle 2056">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9" name="Rectangle 2058">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1" name="Rectangle 2060">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63" name="Rectangle 2062">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Picture 2" descr="The Birth of a Nation (1915) · Textbook">
            <a:extLst>
              <a:ext uri="{FF2B5EF4-FFF2-40B4-BE49-F238E27FC236}">
                <a16:creationId xmlns:a16="http://schemas.microsoft.com/office/drawing/2014/main" id="{FF43B6B4-30FA-88C9-7379-8D14B52AF72B}"/>
              </a:ext>
            </a:extLst>
          </p:cNvPr>
          <p:cNvPicPr>
            <a:picLocks noChangeAspect="1" noChangeArrowheads="1"/>
          </p:cNvPicPr>
          <p:nvPr/>
        </p:nvPicPr>
        <p:blipFill>
          <a:blip r:embed="rId5" cstate="email">
            <a:extLst>
              <a:ext uri="{28A0092B-C50C-407E-A947-70E740481C1C}">
                <a14:useLocalDpi xmlns:a14="http://schemas.microsoft.com/office/drawing/2010/main" val="0"/>
              </a:ext>
            </a:extLst>
          </a:blip>
          <a:stretch>
            <a:fillRect/>
          </a:stretch>
        </p:blipFill>
        <p:spPr bwMode="auto">
          <a:xfrm>
            <a:off x="7424164" y="909081"/>
            <a:ext cx="3474135" cy="5071731"/>
          </a:xfrm>
          <a:prstGeom prst="rect">
            <a:avLst/>
          </a:prstGeom>
          <a:noFill/>
          <a:extLst>
            <a:ext uri="{909E8E84-426E-40DD-AFC4-6F175D3DCCD1}">
              <a14:hiddenFill xmlns:a14="http://schemas.microsoft.com/office/drawing/2010/main">
                <a:solidFill>
                  <a:srgbClr val="FFFFFF"/>
                </a:solidFill>
              </a14:hiddenFill>
            </a:ext>
          </a:extLst>
        </p:spPr>
      </p:pic>
      <p:pic>
        <p:nvPicPr>
          <p:cNvPr id="4" name="Slide 5">
            <a:hlinkClick r:id="" action="ppaction://media"/>
            <a:extLst>
              <a:ext uri="{FF2B5EF4-FFF2-40B4-BE49-F238E27FC236}">
                <a16:creationId xmlns:a16="http://schemas.microsoft.com/office/drawing/2014/main" id="{085427D2-B604-4ADC-B501-BD8B4880E44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3982085" y="257518"/>
            <a:ext cx="487363" cy="487363"/>
          </a:xfrm>
          <a:prstGeom prst="rect">
            <a:avLst/>
          </a:prstGeom>
        </p:spPr>
      </p:pic>
    </p:spTree>
    <p:extLst>
      <p:ext uri="{BB962C8B-B14F-4D97-AF65-F5344CB8AC3E}">
        <p14:creationId xmlns:p14="http://schemas.microsoft.com/office/powerpoint/2010/main" val="3734071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4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2">
            <a:extLst>
              <a:ext uri="{FF2B5EF4-FFF2-40B4-BE49-F238E27FC236}">
                <a16:creationId xmlns:a16="http://schemas.microsoft.com/office/drawing/2014/main" id="{3A9617AD-0624-3C40-A811-AB26924779AF}"/>
              </a:ext>
            </a:extLst>
          </p:cNvPr>
          <p:cNvSpPr txBox="1">
            <a:spLocks/>
          </p:cNvSpPr>
          <p:nvPr/>
        </p:nvSpPr>
        <p:spPr>
          <a:xfrm>
            <a:off x="1371599" y="2318197"/>
            <a:ext cx="9724031" cy="3683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highlight>
                  <a:srgbClr val="FFFFFF"/>
                </a:highlight>
              </a:rPr>
              <a:t>The next big milestone in cinema history was the introduction of synchronized sound in 1927 with the landmark film, </a:t>
            </a:r>
            <a:r>
              <a:rPr lang="en-US" sz="2000" b="1" i="1" dirty="0">
                <a:highlight>
                  <a:srgbClr val="FFFFFF"/>
                </a:highlight>
              </a:rPr>
              <a:t>The Jazz Singer</a:t>
            </a:r>
            <a:r>
              <a:rPr lang="en-US" sz="2000" dirty="0">
                <a:highlight>
                  <a:srgbClr val="FFFFFF"/>
                </a:highlight>
              </a:rPr>
              <a:t>, that set the world on fire and revolutionized how movies were made.</a:t>
            </a:r>
            <a:br>
              <a:rPr lang="en-US" sz="2000" dirty="0">
                <a:highlight>
                  <a:srgbClr val="FFFFFF"/>
                </a:highlight>
              </a:rPr>
            </a:br>
            <a:endParaRPr lang="en-US" sz="2000" dirty="0">
              <a:highlight>
                <a:srgbClr val="FFFFFF"/>
              </a:highlight>
            </a:endParaRPr>
          </a:p>
          <a:p>
            <a:r>
              <a:rPr lang="en-US" sz="2000" dirty="0">
                <a:highlight>
                  <a:srgbClr val="FFFFFF"/>
                </a:highlight>
              </a:rPr>
              <a:t>Actor Al Jolson plays the son of Jewish immigrants and spends a third of the film performing in blackface in front of a sold-out crowd of white people. White performers wearing blackface was a common form of popular entertainment at the time, a caricature of African Americans satirizing African American culture. By the 1930s, blackface began to fall out of favor, partly because enough African Americans protested its use in popular entertainment and partly because some white people began to see it as offensive and racist.</a:t>
            </a:r>
          </a:p>
        </p:txBody>
      </p:sp>
      <p:sp>
        <p:nvSpPr>
          <p:cNvPr id="6" name="Title 5">
            <a:extLst>
              <a:ext uri="{FF2B5EF4-FFF2-40B4-BE49-F238E27FC236}">
                <a16:creationId xmlns:a16="http://schemas.microsoft.com/office/drawing/2014/main" id="{46B24066-DE27-DD48-02BF-F035A12BC5CA}"/>
              </a:ext>
            </a:extLst>
          </p:cNvPr>
          <p:cNvSpPr>
            <a:spLocks noGrp="1"/>
          </p:cNvSpPr>
          <p:nvPr>
            <p:ph type="title"/>
          </p:nvPr>
        </p:nvSpPr>
        <p:spPr>
          <a:xfrm>
            <a:off x="0" y="71121"/>
            <a:ext cx="12191996" cy="1390632"/>
          </a:xfrm>
        </p:spPr>
        <p:txBody>
          <a:bodyPr>
            <a:normAutofit/>
          </a:bodyPr>
          <a:lstStyle/>
          <a:p>
            <a:pPr algn="ctr"/>
            <a:r>
              <a:rPr lang="en-US" sz="3600" b="1" dirty="0">
                <a:solidFill>
                  <a:schemeClr val="bg1"/>
                </a:solidFill>
              </a:rPr>
              <a:t>Performing in Blackface</a:t>
            </a:r>
          </a:p>
        </p:txBody>
      </p:sp>
      <p:pic>
        <p:nvPicPr>
          <p:cNvPr id="2" name="Slide 6">
            <a:hlinkClick r:id="" action="ppaction://media"/>
            <a:extLst>
              <a:ext uri="{FF2B5EF4-FFF2-40B4-BE49-F238E27FC236}">
                <a16:creationId xmlns:a16="http://schemas.microsoft.com/office/drawing/2014/main" id="{F19D1F8F-3DA5-0B7E-469B-475FB9707B8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935605" y="482115"/>
            <a:ext cx="487363" cy="487363"/>
          </a:xfrm>
          <a:prstGeom prst="rect">
            <a:avLst/>
          </a:prstGeom>
        </p:spPr>
      </p:pic>
    </p:spTree>
    <p:extLst>
      <p:ext uri="{BB962C8B-B14F-4D97-AF65-F5344CB8AC3E}">
        <p14:creationId xmlns:p14="http://schemas.microsoft.com/office/powerpoint/2010/main" val="1960968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8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B44C2-AB6C-5D60-86E5-CF0D80877444}"/>
              </a:ext>
            </a:extLst>
          </p:cNvPr>
          <p:cNvSpPr>
            <a:spLocks noGrp="1"/>
          </p:cNvSpPr>
          <p:nvPr>
            <p:ph type="title"/>
          </p:nvPr>
        </p:nvSpPr>
        <p:spPr>
          <a:xfrm>
            <a:off x="753387" y="355492"/>
            <a:ext cx="4357455" cy="551742"/>
          </a:xfrm>
        </p:spPr>
        <p:txBody>
          <a:bodyPr anchor="t">
            <a:normAutofit/>
          </a:bodyPr>
          <a:lstStyle/>
          <a:p>
            <a:pPr algn="l"/>
            <a:r>
              <a:rPr lang="en-US" sz="2200" b="1" kern="0" dirty="0">
                <a:solidFill>
                  <a:srgbClr val="373D3F"/>
                </a:solidFill>
                <a:highlight>
                  <a:srgbClr val="FFFFFF"/>
                </a:highlight>
                <a:latin typeface="Arial" panose="020B0604020202020204" pitchFamily="34" charset="0"/>
                <a:cs typeface="Times New Roman" panose="02020603050405020304" pitchFamily="18" charset="0"/>
              </a:rPr>
              <a:t>Race Films</a:t>
            </a:r>
          </a:p>
        </p:txBody>
      </p:sp>
      <p:cxnSp>
        <p:nvCxnSpPr>
          <p:cNvPr id="22" name="Straight Connector 9">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ED168BB-53A9-AA6E-A3F7-2C01D3B78A07}"/>
              </a:ext>
            </a:extLst>
          </p:cNvPr>
          <p:cNvSpPr>
            <a:spLocks noGrp="1"/>
          </p:cNvSpPr>
          <p:nvPr>
            <p:ph idx="1"/>
          </p:nvPr>
        </p:nvSpPr>
        <p:spPr>
          <a:xfrm>
            <a:off x="304800" y="1169778"/>
            <a:ext cx="7325359" cy="5373261"/>
          </a:xfrm>
        </p:spPr>
        <p:txBody>
          <a:bodyPr>
            <a:noAutofit/>
          </a:bodyPr>
          <a:lstStyle/>
          <a:p>
            <a:r>
              <a:rPr lang="en-US" sz="1550" dirty="0">
                <a:latin typeface="Segoe UI" panose="020B0502040204020203" pitchFamily="34" charset="0"/>
                <a:cs typeface="Times New Roman" panose="02020603050405020304" pitchFamily="18" charset="0"/>
              </a:rPr>
              <a:t>The influential revival of Black arts and culture later, known as the </a:t>
            </a:r>
            <a:r>
              <a:rPr lang="en-US" sz="1550" b="1" dirty="0">
                <a:latin typeface="Segoe UI" panose="020B0502040204020203" pitchFamily="34" charset="0"/>
                <a:cs typeface="Times New Roman" panose="02020603050405020304" pitchFamily="18" charset="0"/>
              </a:rPr>
              <a:t>Harlem Renaissance</a:t>
            </a:r>
            <a:r>
              <a:rPr lang="en-US" sz="1550" dirty="0">
                <a:latin typeface="Segoe UI" panose="020B0502040204020203" pitchFamily="34" charset="0"/>
                <a:cs typeface="Times New Roman" panose="02020603050405020304" pitchFamily="18" charset="0"/>
              </a:rPr>
              <a:t> helped the film scene in African-American communities gain a lot more traction, particularly after “Birth of the Nation” as many African-Americans were outraged by the film, which led to the rise of </a:t>
            </a:r>
            <a:r>
              <a:rPr lang="en-US" sz="1550" b="1" dirty="0">
                <a:latin typeface="Segoe UI" panose="020B0502040204020203" pitchFamily="34" charset="0"/>
                <a:cs typeface="Times New Roman" panose="02020603050405020304" pitchFamily="18" charset="0"/>
              </a:rPr>
              <a:t>Race Films</a:t>
            </a:r>
            <a:r>
              <a:rPr lang="en-US" sz="1550" dirty="0">
                <a:latin typeface="Segoe UI" panose="020B0502040204020203" pitchFamily="34" charset="0"/>
                <a:cs typeface="Times New Roman" panose="02020603050405020304" pitchFamily="18" charset="0"/>
              </a:rPr>
              <a:t>. </a:t>
            </a:r>
          </a:p>
          <a:p>
            <a:pPr marR="0">
              <a:spcAft>
                <a:spcPts val="0"/>
              </a:spcAft>
            </a:pPr>
            <a:r>
              <a:rPr lang="en-US" sz="1550" dirty="0">
                <a:latin typeface="Segoe UI" panose="020B0502040204020203" pitchFamily="34" charset="0"/>
                <a:cs typeface="Times New Roman" panose="02020603050405020304" pitchFamily="18" charset="0"/>
              </a:rPr>
              <a:t>Considered the First Golden Era for Black Cinema, Race Films were made explicitly for Black audiences using all-Black casts. The purpose of these films was to offer a counter-narrative to the racist portrayals of Black people that were made by white producers. These films provided honest portrayals and positive messages about the African-American community and gave Black audiences an opportunity to see films that better depicted them on the movie screen.</a:t>
            </a:r>
          </a:p>
          <a:p>
            <a:pPr algn="l"/>
            <a:r>
              <a:rPr lang="en-US" sz="1550" dirty="0">
                <a:latin typeface="Segoe UI" panose="020B0502040204020203" pitchFamily="34" charset="0"/>
                <a:cs typeface="Times New Roman" panose="02020603050405020304" pitchFamily="18" charset="0"/>
              </a:rPr>
              <a:t>There were all kinds of race movies made. Some had storylines that uplifted the race. Some addressed “taboo” topics in the Black community. And some were movies made merely for pure entertainment like comedies, gangster films, and dramas. The most striking difference between race films and mainstream movies was that race films featured African-Americans actors in higher-quality movie roles that more fittingly reflected the race. The Race Film Era is of the most prolific times in Black cinema. It is estimated that over 500 race films were made during this historical era.</a:t>
            </a:r>
          </a:p>
          <a:p>
            <a:pPr algn="l"/>
            <a:r>
              <a:rPr lang="en-US" sz="1550" dirty="0">
                <a:latin typeface="Segoe UI" panose="020B0502040204020203" pitchFamily="34" charset="0"/>
                <a:cs typeface="Times New Roman" panose="02020603050405020304" pitchFamily="18" charset="0"/>
              </a:rPr>
              <a:t>Most of the Race Films were shown in Black movie houses located in African-American neighborhoods. Many of these theaters had previously been used for Black vaudeville acts. When movies became popular, these theaters were converted into movie houses for African-American patrons. </a:t>
            </a:r>
            <a:endParaRPr lang="en-US" sz="1550" b="0" i="0" dirty="0">
              <a:solidFill>
                <a:srgbClr val="505050"/>
              </a:solidFill>
              <a:effectLst/>
              <a:latin typeface="Poppins" panose="00000500000000000000" pitchFamily="2" charset="0"/>
            </a:endParaRPr>
          </a:p>
        </p:txBody>
      </p:sp>
      <p:pic>
        <p:nvPicPr>
          <p:cNvPr id="5" name="Picture 4" descr="A collage of photos of a person&#10;&#10;Description automatically generated">
            <a:extLst>
              <a:ext uri="{FF2B5EF4-FFF2-40B4-BE49-F238E27FC236}">
                <a16:creationId xmlns:a16="http://schemas.microsoft.com/office/drawing/2014/main" id="{FC7AE8E1-8BBB-F38B-DC9F-C43549359121}"/>
              </a:ext>
            </a:extLst>
          </p:cNvPr>
          <p:cNvPicPr>
            <a:picLocks noChangeAspect="1"/>
          </p:cNvPicPr>
          <p:nvPr/>
        </p:nvPicPr>
        <p:blipFill rotWithShape="1">
          <a:blip r:embed="rId4" cstate="email">
            <a:extLst>
              <a:ext uri="{28A0092B-C50C-407E-A947-70E740481C1C}">
                <a14:useLocalDpi xmlns:a14="http://schemas.microsoft.com/office/drawing/2010/main" val="0"/>
              </a:ext>
            </a:extLst>
          </a:blip>
          <a:srcRect/>
          <a:stretch/>
        </p:blipFill>
        <p:spPr>
          <a:xfrm>
            <a:off x="8066472" y="3290203"/>
            <a:ext cx="3685407" cy="3192236"/>
          </a:xfrm>
          <a:prstGeom prst="rect">
            <a:avLst/>
          </a:prstGeom>
        </p:spPr>
      </p:pic>
      <p:pic>
        <p:nvPicPr>
          <p:cNvPr id="7" name="Picture 6" descr="A person in uniform shaking hands with other men&#10;&#10;Description automatically generated">
            <a:extLst>
              <a:ext uri="{FF2B5EF4-FFF2-40B4-BE49-F238E27FC236}">
                <a16:creationId xmlns:a16="http://schemas.microsoft.com/office/drawing/2014/main" id="{EBB85A1E-F606-DB4F-0496-9857AAB2B5FE}"/>
              </a:ext>
            </a:extLst>
          </p:cNvPr>
          <p:cNvPicPr>
            <a:picLocks noChangeAspect="1"/>
          </p:cNvPicPr>
          <p:nvPr/>
        </p:nvPicPr>
        <p:blipFill rotWithShape="1">
          <a:blip r:embed="rId5" cstate="email">
            <a:extLst>
              <a:ext uri="{28A0092B-C50C-407E-A947-70E740481C1C}">
                <a14:useLocalDpi xmlns:a14="http://schemas.microsoft.com/office/drawing/2010/main" val="0"/>
              </a:ext>
            </a:extLst>
          </a:blip>
          <a:srcRect r="13340" b="13571"/>
          <a:stretch/>
        </p:blipFill>
        <p:spPr>
          <a:xfrm>
            <a:off x="8066472" y="285746"/>
            <a:ext cx="3685407" cy="3007631"/>
          </a:xfrm>
          <a:prstGeom prst="rect">
            <a:avLst/>
          </a:prstGeom>
        </p:spPr>
      </p:pic>
      <p:pic>
        <p:nvPicPr>
          <p:cNvPr id="4" name="Slide 7">
            <a:hlinkClick r:id="" action="ppaction://media"/>
            <a:extLst>
              <a:ext uri="{FF2B5EF4-FFF2-40B4-BE49-F238E27FC236}">
                <a16:creationId xmlns:a16="http://schemas.microsoft.com/office/drawing/2014/main" id="{61FB700C-0B05-A51A-32E7-162C97492B2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569845" y="307462"/>
            <a:ext cx="487363" cy="487363"/>
          </a:xfrm>
          <a:prstGeom prst="rect">
            <a:avLst/>
          </a:prstGeom>
        </p:spPr>
      </p:pic>
    </p:spTree>
    <p:extLst>
      <p:ext uri="{BB962C8B-B14F-4D97-AF65-F5344CB8AC3E}">
        <p14:creationId xmlns:p14="http://schemas.microsoft.com/office/powerpoint/2010/main" val="2465400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34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32" name="Rectangle 5131">
            <a:extLst>
              <a:ext uri="{FF2B5EF4-FFF2-40B4-BE49-F238E27FC236}">
                <a16:creationId xmlns:a16="http://schemas.microsoft.com/office/drawing/2014/main" id="{FF81F8D5-515A-45DC-B296-30AB11F2C1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4" name="Rectangle 5133">
            <a:extLst>
              <a:ext uri="{FF2B5EF4-FFF2-40B4-BE49-F238E27FC236}">
                <a16:creationId xmlns:a16="http://schemas.microsoft.com/office/drawing/2014/main" id="{90464369-70FA-42AF-948F-80664CA7B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46816"/>
          </a:xfrm>
          <a:prstGeom prst="rect">
            <a:avLst/>
          </a:prstGeom>
          <a:solidFill>
            <a:schemeClr val="bg1">
              <a:lumMod val="8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B678C05-BBAC-8DEC-00BD-2ED06CFE4895}"/>
              </a:ext>
            </a:extLst>
          </p:cNvPr>
          <p:cNvSpPr>
            <a:spLocks noGrp="1"/>
          </p:cNvSpPr>
          <p:nvPr>
            <p:ph idx="1"/>
          </p:nvPr>
        </p:nvSpPr>
        <p:spPr>
          <a:xfrm>
            <a:off x="79496" y="2146816"/>
            <a:ext cx="7038644" cy="3799139"/>
          </a:xfrm>
        </p:spPr>
        <p:txBody>
          <a:bodyPr anchor="ctr">
            <a:normAutofit/>
          </a:bodyPr>
          <a:lstStyle/>
          <a:p>
            <a:pPr marR="0">
              <a:spcBef>
                <a:spcPts val="1200"/>
              </a:spcBef>
              <a:spcAft>
                <a:spcPts val="800"/>
              </a:spcAft>
            </a:pPr>
            <a:r>
              <a:rPr lang="en-US" sz="12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Oscar Micheaux has been described as "the most successful African-American filmmaker of the first half of the 20th century“. Micheaux produced over 40 films, which drew audiences throughout the U.S. as well as internationally. In addition to writing and directing his own films, Micheaux also adapted the works of different writers for his silent pictures. </a:t>
            </a:r>
            <a:endParaRPr lang="en-US" sz="12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spcBef>
                <a:spcPts val="1200"/>
              </a:spcBef>
              <a:spcAft>
                <a:spcPts val="800"/>
              </a:spcAft>
            </a:pPr>
            <a:r>
              <a:rPr lang="en-US" sz="12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Published in 1913, his first novel The Conquest: The Story of a Negro Pioneer was loosely based on his own life as a homesteader and the failure of his marriage. The novel attracted attention from a film production company in Los Angeles, which offered to adapt the book into a film. Negotiations fell apart when </a:t>
            </a:r>
            <a:r>
              <a:rPr lang="en-US" sz="1200" kern="0" dirty="0" err="1">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Michaeux</a:t>
            </a:r>
            <a:r>
              <a:rPr lang="en-US" sz="12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wanted to be directly involved in the film's production, and he decided to produce the film himself. The film, </a:t>
            </a:r>
            <a:r>
              <a:rPr lang="en-US" sz="1200" i="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The Homesteader</a:t>
            </a:r>
            <a:r>
              <a:rPr lang="en-US" sz="12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 (1918) directly confronts the tragic mulatto stereotype by having the protagonist, an African American, fall in love and marry a woman who “passes” as white but is discovered to be of mixed race. A storyline that actually celebrates rather than denigrates the revelation of African heritage in someone presumed to be white. </a:t>
            </a:r>
            <a:endParaRPr lang="en-US" sz="12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a:p>
            <a:pPr marR="0">
              <a:spcBef>
                <a:spcPts val="1200"/>
              </a:spcBef>
              <a:spcAft>
                <a:spcPts val="800"/>
              </a:spcAft>
            </a:pPr>
            <a:r>
              <a:rPr lang="en-US" sz="12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He founded the Micheaux Film &amp; Book Company of Sioux City and then formed The Micheaux Film Corporation in 1919. He produced the film </a:t>
            </a:r>
            <a:r>
              <a:rPr lang="en-US" sz="1200" b="1" i="1" dirty="0">
                <a:solidFill>
                  <a:srgbClr val="0000FF"/>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Within Our Gates</a:t>
            </a:r>
            <a:r>
              <a:rPr lang="en-US" sz="1200" b="1" i="1" dirty="0">
                <a:solidFill>
                  <a:srgbClr val="0000FF"/>
                </a:solidFill>
                <a:latin typeface="Arial" panose="020B0604020202020204" pitchFamily="34" charset="0"/>
                <a:cs typeface="Arial" panose="020B0604020202020204" pitchFamily="34" charset="0"/>
              </a:rPr>
              <a:t> </a:t>
            </a:r>
            <a:r>
              <a:rPr lang="en-US" sz="12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(1920) as a direct response to D. W. Griffith’s </a:t>
            </a:r>
            <a:r>
              <a:rPr lang="en-US" sz="1200" i="1"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Birth of a Nation </a:t>
            </a:r>
            <a:r>
              <a:rPr lang="en-US" sz="1200" kern="0" dirty="0">
                <a:effectLst/>
                <a:highlight>
                  <a:srgbClr val="FFFFFF"/>
                </a:highlight>
                <a:latin typeface="Arial" panose="020B0604020202020204" pitchFamily="34" charset="0"/>
                <a:ea typeface="Times New Roman" panose="02020603050405020304" pitchFamily="18" charset="0"/>
                <a:cs typeface="Times New Roman" panose="02020603050405020304" pitchFamily="18" charset="0"/>
              </a:rPr>
              <a:t>(1915). In that film, a white landowner attempts to rape a Black tenant until he realizes she is his own biological daughter. The revelation actually causes him to repent and turn away from his racist ideas.</a:t>
            </a:r>
            <a:endParaRPr lang="en-US" sz="1200" kern="100" dirty="0">
              <a:effectLst/>
              <a:highlight>
                <a:srgbClr val="FFFFFF"/>
              </a:highlight>
              <a:latin typeface="Aptos" panose="020B0004020202020204" pitchFamily="34" charset="0"/>
              <a:ea typeface="Aptos" panose="020B0004020202020204" pitchFamily="34" charset="0"/>
              <a:cs typeface="Times New Roman" panose="02020603050405020304" pitchFamily="18" charset="0"/>
            </a:endParaRPr>
          </a:p>
        </p:txBody>
      </p:sp>
      <p:sp>
        <p:nvSpPr>
          <p:cNvPr id="5131" name="Rectangle 513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669568" y="277912"/>
            <a:ext cx="524256" cy="1186339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3" name="Rectangle 5132">
            <a:extLst>
              <a:ext uri="{FF2B5EF4-FFF2-40B4-BE49-F238E27FC236}">
                <a16:creationId xmlns:a16="http://schemas.microsoft.com/office/drawing/2014/main" id="{CC552A98-EF7D-4D42-AB69-066B786AB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15447" y="399675"/>
            <a:ext cx="4647368" cy="580993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Oscar Micheaux - Wikipedia">
            <a:extLst>
              <a:ext uri="{FF2B5EF4-FFF2-40B4-BE49-F238E27FC236}">
                <a16:creationId xmlns:a16="http://schemas.microsoft.com/office/drawing/2014/main" id="{6DB79947-EADB-A51D-7144-F63EE405DBE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3"/>
          <a:stretch/>
        </p:blipFill>
        <p:spPr bwMode="auto">
          <a:xfrm>
            <a:off x="7421373" y="627954"/>
            <a:ext cx="4235516" cy="5353373"/>
          </a:xfrm>
          <a:prstGeom prst="rect">
            <a:avLst/>
          </a:prstGeom>
          <a:noFill/>
          <a:extLst>
            <a:ext uri="{909E8E84-426E-40DD-AFC4-6F175D3DCCD1}">
              <a14:hiddenFill xmlns:a14="http://schemas.microsoft.com/office/drawing/2010/main">
                <a:solidFill>
                  <a:srgbClr val="FFFFFF"/>
                </a:solidFill>
              </a14:hiddenFill>
            </a:ext>
          </a:extLst>
        </p:spPr>
      </p:pic>
      <p:sp>
        <p:nvSpPr>
          <p:cNvPr id="5135" name="Rectangle 5134">
            <a:extLst>
              <a:ext uri="{FF2B5EF4-FFF2-40B4-BE49-F238E27FC236}">
                <a16:creationId xmlns:a16="http://schemas.microsoft.com/office/drawing/2014/main" id="{A648176E-454C-437C-B0FC-9B82FCF32B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774185" y="6131892"/>
            <a:ext cx="524256"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55C3562-9301-02EA-9D69-EECE0D5BB47C}"/>
              </a:ext>
            </a:extLst>
          </p:cNvPr>
          <p:cNvSpPr txBox="1"/>
          <p:nvPr/>
        </p:nvSpPr>
        <p:spPr>
          <a:xfrm>
            <a:off x="1" y="386265"/>
            <a:ext cx="7214870" cy="1384995"/>
          </a:xfrm>
          <a:prstGeom prst="rect">
            <a:avLst/>
          </a:prstGeom>
          <a:noFill/>
        </p:spPr>
        <p:txBody>
          <a:bodyPr wrap="square" rtlCol="0">
            <a:spAutoFit/>
          </a:bodyPr>
          <a:lstStyle/>
          <a:p>
            <a:pPr algn="ctr"/>
            <a:r>
              <a:rPr lang="en-US" sz="2800" b="1" dirty="0"/>
              <a:t>SPOTLIGHT: </a:t>
            </a:r>
            <a:br>
              <a:rPr lang="en-US" sz="2800" b="1" dirty="0"/>
            </a:br>
            <a:r>
              <a:rPr lang="en-US" sz="2800" b="1" dirty="0"/>
              <a:t>Oscar Micheaux, </a:t>
            </a:r>
            <a:br>
              <a:rPr lang="en-US" sz="2800" b="1" dirty="0"/>
            </a:br>
            <a:r>
              <a:rPr lang="en-US" sz="2800" b="1" dirty="0"/>
              <a:t>the First Black Filmmaker</a:t>
            </a:r>
          </a:p>
        </p:txBody>
      </p:sp>
      <p:pic>
        <p:nvPicPr>
          <p:cNvPr id="2" name="Slide 8">
            <a:hlinkClick r:id="" action="ppaction://media"/>
            <a:extLst>
              <a:ext uri="{FF2B5EF4-FFF2-40B4-BE49-F238E27FC236}">
                <a16:creationId xmlns:a16="http://schemas.microsoft.com/office/drawing/2014/main" id="{AFB49CEE-B2A1-3431-D178-DC86B2AB15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564005" y="424682"/>
            <a:ext cx="487363" cy="487363"/>
          </a:xfrm>
          <a:prstGeom prst="rect">
            <a:avLst/>
          </a:prstGeom>
        </p:spPr>
      </p:pic>
    </p:spTree>
    <p:extLst>
      <p:ext uri="{BB962C8B-B14F-4D97-AF65-F5344CB8AC3E}">
        <p14:creationId xmlns:p14="http://schemas.microsoft.com/office/powerpoint/2010/main" val="9002123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89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2574</TotalTime>
  <Words>6272</Words>
  <Application>Microsoft Office PowerPoint</Application>
  <PresentationFormat>Widescreen</PresentationFormat>
  <Paragraphs>140</Paragraphs>
  <Slides>33</Slides>
  <Notes>0</Notes>
  <HiddenSlides>0</HiddenSlides>
  <MMClips>27</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33</vt:i4>
      </vt:variant>
    </vt:vector>
  </HeadingPairs>
  <TitlesOfParts>
    <vt:vector size="45" baseType="lpstr">
      <vt:lpstr>Aptos</vt:lpstr>
      <vt:lpstr>Aptos Display</vt:lpstr>
      <vt:lpstr>Arial</vt:lpstr>
      <vt:lpstr>Calibri</vt:lpstr>
      <vt:lpstr>Calibri Light</vt:lpstr>
      <vt:lpstr>Cambria Math</vt:lpstr>
      <vt:lpstr>Crimson Text</vt:lpstr>
      <vt:lpstr>Poppins</vt:lpstr>
      <vt:lpstr>Segoe UI</vt:lpstr>
      <vt:lpstr>Times New Roman</vt:lpstr>
      <vt:lpstr>Office Theme</vt:lpstr>
      <vt:lpstr>1_Office Theme</vt:lpstr>
      <vt:lpstr>AFRICAN AMERICANS AND AMERICAN FILM</vt:lpstr>
      <vt:lpstr>The Evolution of Black Representation in Film</vt:lpstr>
      <vt:lpstr>PowerPoint Presentation</vt:lpstr>
      <vt:lpstr>The Beginning of Black Cinema</vt:lpstr>
      <vt:lpstr>Uplift Cinema</vt:lpstr>
      <vt:lpstr>Birth of a Nation (1915)</vt:lpstr>
      <vt:lpstr>Performing in Blackface</vt:lpstr>
      <vt:lpstr>Race Films</vt:lpstr>
      <vt:lpstr>PowerPoint Presentation</vt:lpstr>
      <vt:lpstr>Early Cinema Black-Owned Film Companies</vt:lpstr>
      <vt:lpstr>Black Stereotypes in Early American Cinema</vt:lpstr>
      <vt:lpstr>World War II</vt:lpstr>
      <vt:lpstr>The Postwar Social Problem Film</vt:lpstr>
      <vt:lpstr>The Early 1950s</vt:lpstr>
      <vt:lpstr>PowerPoint Presentation</vt:lpstr>
      <vt:lpstr>PowerPoint Presentation</vt:lpstr>
      <vt:lpstr>Reclaiming an Image of Black Culture and Masculinity</vt:lpstr>
      <vt:lpstr>PowerPoint Presentation</vt:lpstr>
      <vt:lpstr>Blaxploitation</vt:lpstr>
      <vt:lpstr>L.A. Rebellion</vt:lpstr>
      <vt:lpstr>PowerPoint Presentation</vt:lpstr>
      <vt:lpstr>PowerPoint Presentation</vt:lpstr>
      <vt:lpstr>Emergence of New Stereotypes</vt:lpstr>
      <vt:lpstr>1980s Comedies</vt:lpstr>
      <vt:lpstr>The Color Purple</vt:lpstr>
      <vt:lpstr>Independent Film Movement</vt:lpstr>
      <vt:lpstr>PowerPoint Presentation</vt:lpstr>
      <vt:lpstr>Young African American Filmmakers in the 1990s</vt:lpstr>
      <vt:lpstr>PowerPoint Presentation</vt:lpstr>
      <vt:lpstr>PowerPoint Presentation</vt:lpstr>
      <vt:lpstr>PowerPoint Presentation</vt:lpstr>
      <vt:lpstr>#OscarsSoWhite Campaign</vt:lpstr>
      <vt:lpstr>BlacKkKlansman  (Spike Lee, 2018, USA)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Christina Wright</dc:creator>
  <cp:lastModifiedBy>Christina Wright</cp:lastModifiedBy>
  <cp:revision>114</cp:revision>
  <dcterms:created xsi:type="dcterms:W3CDTF">2024-04-17T18:25:13Z</dcterms:created>
  <dcterms:modified xsi:type="dcterms:W3CDTF">2025-04-03T07:55:15Z</dcterms:modified>
</cp:coreProperties>
</file>

<file path=docProps/thumbnail.jpeg>
</file>